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668" r:id="rId2"/>
    <p:sldId id="795" r:id="rId3"/>
    <p:sldId id="796" r:id="rId4"/>
    <p:sldId id="838" r:id="rId5"/>
    <p:sldId id="758" r:id="rId6"/>
    <p:sldId id="759" r:id="rId7"/>
    <p:sldId id="800" r:id="rId8"/>
    <p:sldId id="782" r:id="rId9"/>
    <p:sldId id="797" r:id="rId10"/>
    <p:sldId id="780" r:id="rId11"/>
    <p:sldId id="781" r:id="rId12"/>
    <p:sldId id="798" r:id="rId13"/>
    <p:sldId id="826" r:id="rId14"/>
    <p:sldId id="828" r:id="rId15"/>
    <p:sldId id="827" r:id="rId16"/>
    <p:sldId id="633" r:id="rId17"/>
    <p:sldId id="620" r:id="rId18"/>
    <p:sldId id="631" r:id="rId19"/>
    <p:sldId id="839" r:id="rId20"/>
    <p:sldId id="632" r:id="rId21"/>
    <p:sldId id="806" r:id="rId22"/>
    <p:sldId id="805" r:id="rId23"/>
    <p:sldId id="802" r:id="rId24"/>
    <p:sldId id="811" r:id="rId25"/>
    <p:sldId id="807" r:id="rId26"/>
    <p:sldId id="812" r:id="rId27"/>
    <p:sldId id="813" r:id="rId28"/>
    <p:sldId id="834" r:id="rId29"/>
    <p:sldId id="835" r:id="rId30"/>
    <p:sldId id="624" r:id="rId31"/>
    <p:sldId id="662" r:id="rId32"/>
    <p:sldId id="840" r:id="rId33"/>
    <p:sldId id="663" r:id="rId34"/>
    <p:sldId id="836" r:id="rId35"/>
    <p:sldId id="837" r:id="rId36"/>
    <p:sldId id="669" r:id="rId37"/>
    <p:sldId id="649" r:id="rId38"/>
    <p:sldId id="665" r:id="rId39"/>
    <p:sldId id="661" r:id="rId40"/>
    <p:sldId id="830" r:id="rId41"/>
    <p:sldId id="831" r:id="rId42"/>
    <p:sldId id="833" r:id="rId43"/>
    <p:sldId id="829" r:id="rId44"/>
    <p:sldId id="735" r:id="rId45"/>
    <p:sldId id="841" r:id="rId46"/>
    <p:sldId id="815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FFCCFF"/>
    <a:srgbClr val="DCDCC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7A29D-7F6A-40AD-912E-E32BBE5B4DE0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839A7-5A17-429F-94A3-1FE1AB1B9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10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85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08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96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8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62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53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63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19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83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12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29C4-C1C4-4265-8F1F-4110CFEEE487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93DAF-7E42-4002-8760-46F8431D7D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01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docid=k4NbQp0rNk1ipM&amp;tbnid=R4RmLRpxMUkLkM:&amp;ved=0CAUQjRw&amp;url=http://www.atlantidezine.it/l-anatra-la-morte-e-il-tulipano-wolf-erlbruch.html&amp;ei=osHPUvIbgo20BtrJgfAO&amp;bvm=bv.59026428,d.d2k&amp;psig=AFQjCNHUyMAv3IxiDQGTi7Qrgvz0seJqVg&amp;ust=1389433617234313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hyperlink" Target="http://www.google.it/url?sa=i&amp;rct=j&amp;q=&amp;esrc=s&amp;source=images&amp;cd=&amp;cad=rja&amp;docid=Yj6lYnr41n1q2M&amp;tbnid=PQuztweqv3E3ZM:&amp;ved=0CAUQjRw&amp;url=http://www.casinadiraffaello.it/?p%3D118&amp;ei=UMDPUvPWMcmYtAbSoIHoAw&amp;bvm=bv.59026428,d.ZGU&amp;psig=AFQjCNH_f8BS2s0nmyB9dxW0ygbLAvOyRw&amp;ust=138943327309364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it/url?sa=i&amp;rct=j&amp;q=&amp;esrc=s&amp;source=images&amp;cd=&amp;cad=rja&amp;docid=Yj6lYnr41n1q2M&amp;tbnid=PQuztweqv3E3ZM:&amp;ved=0CAUQjRw&amp;url=http://www.infanziaineuropa.eu/index.phtml?id%3D483&amp;ei=0cDPUqaKEIistAaJ3IGQAQ&amp;bvm=bv.59026428,d.ZGU&amp;psig=AFQjCNH_f8BS2s0nmyB9dxW0ygbLAvOyRw&amp;ust=1389433273093648" TargetMode="External"/><Relationship Id="rId5" Type="http://schemas.openxmlformats.org/officeDocument/2006/relationships/image" Target="../media/image51.jpeg"/><Relationship Id="rId10" Type="http://schemas.openxmlformats.org/officeDocument/2006/relationships/image" Target="../media/image53.jpeg"/><Relationship Id="rId4" Type="http://schemas.openxmlformats.org/officeDocument/2006/relationships/hyperlink" Target="http://www.google.it/url?sa=i&amp;rct=j&amp;q=&amp;esrc=s&amp;source=images&amp;cd=&amp;cad=rja&amp;docid=Yj6lYnr41n1q2M&amp;tbnid=PQuztweqv3E3ZM:&amp;ved=0CAUQjRw&amp;url=http://lnx.whipart.it/letteratura/3285/morte-tulipano-mano-Wolf-Erlbruch.html&amp;ei=jsDPUqPBL4XcswaKnIHYBA&amp;bvm=bv.59026428,d.ZGU&amp;psig=AFQjCNH_f8BS2s0nmyB9dxW0ygbLAvOyRw&amp;ust=1389433273093648" TargetMode="External"/><Relationship Id="rId9" Type="http://schemas.openxmlformats.org/officeDocument/2006/relationships/hyperlink" Target="http://www.google.it/url?sa=i&amp;rct=j&amp;q=&amp;esrc=s&amp;source=images&amp;cd=&amp;cad=rja&amp;docid=w5c8Fcrov_2LlM&amp;tbnid=YIzLX5n2KNIb9M:&amp;ved=0CAUQjRw&amp;url=http://www.wuz.it/recensione-libro/7344/Recensione-anatra-morte-tulipano-Wolf-Erlbruch.html&amp;ei=OsLPUsWvJ4jJsgaAkYGgBg&amp;bvm=bv.59026428,d.d2k&amp;psig=AFQjCNFDfG9tlT0xfn54YUAYudMbCr7UkA&amp;ust=138943373273339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6115"/>
            <a:ext cx="9144000" cy="23368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1341" y="1683657"/>
            <a:ext cx="7619573" cy="4847772"/>
          </a:xfrm>
        </p:spPr>
        <p:txBody>
          <a:bodyPr>
            <a:normAutofit/>
          </a:bodyPr>
          <a:lstStyle/>
          <a:p>
            <a:pPr algn="l"/>
            <a:r>
              <a:rPr lang="it-IT" sz="6000" dirty="0">
                <a:solidFill>
                  <a:srgbClr val="FFFFCC"/>
                </a:solidFill>
                <a:latin typeface="Stencil" panose="040409050D0802020404" pitchFamily="82" charset="0"/>
              </a:rPr>
              <a:t>educazione all’arte</a:t>
            </a:r>
          </a:p>
          <a:p>
            <a:endParaRPr lang="it-IT" sz="4000" dirty="0">
              <a:solidFill>
                <a:srgbClr val="FFFFCC"/>
              </a:solidFill>
              <a:latin typeface="Stencil" panose="040409050D0802020404" pitchFamily="82" charset="0"/>
            </a:endParaRPr>
          </a:p>
          <a:p>
            <a:endParaRPr lang="it-IT" sz="4000" dirty="0">
              <a:solidFill>
                <a:srgbClr val="FFFFCC"/>
              </a:solidFill>
              <a:latin typeface="Stencil" panose="040409050D0802020404" pitchFamily="82" charset="0"/>
            </a:endParaRPr>
          </a:p>
          <a:p>
            <a:pPr algn="l"/>
            <a:r>
              <a:rPr lang="it-IT" sz="2800" dirty="0">
                <a:solidFill>
                  <a:srgbClr val="FFFFCC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Marco </a:t>
            </a:r>
            <a:r>
              <a:rPr lang="it-IT" sz="2800" dirty="0" err="1">
                <a:solidFill>
                  <a:srgbClr val="FFFFCC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Dallari</a:t>
            </a:r>
            <a:r>
              <a:rPr lang="it-IT" sz="2800" dirty="0">
                <a:solidFill>
                  <a:srgbClr val="FFFFCC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– fondazione San Carlo 2018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39" y="1620904"/>
            <a:ext cx="3952661" cy="43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9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olo 1"/>
          <p:cNvSpPr>
            <a:spLocks noGrp="1"/>
          </p:cNvSpPr>
          <p:nvPr>
            <p:ph type="title"/>
          </p:nvPr>
        </p:nvSpPr>
        <p:spPr>
          <a:xfrm>
            <a:off x="1504950" y="365125"/>
            <a:ext cx="9848850" cy="1325563"/>
          </a:xfrm>
        </p:spPr>
        <p:txBody>
          <a:bodyPr/>
          <a:lstStyle/>
          <a:p>
            <a:r>
              <a:rPr lang="it-IT" altLang="it-IT" dirty="0">
                <a:solidFill>
                  <a:srgbClr val="FFFFCC"/>
                </a:solidFill>
              </a:rPr>
              <a:t>Alessandro Bergonzoni</a:t>
            </a:r>
          </a:p>
        </p:txBody>
      </p:sp>
      <p:sp>
        <p:nvSpPr>
          <p:cNvPr id="76803" name="Segnaposto contenuto 2"/>
          <p:cNvSpPr>
            <a:spLocks noGrp="1"/>
          </p:cNvSpPr>
          <p:nvPr>
            <p:ph idx="1"/>
          </p:nvPr>
        </p:nvSpPr>
        <p:spPr>
          <a:xfrm>
            <a:off x="1224951" y="1690688"/>
            <a:ext cx="6866626" cy="51244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sempre chi si ferma è perduto: alle volte è semplicemente arrivato.</a:t>
            </a:r>
          </a:p>
          <a:p>
            <a:endParaRPr lang="it-IT" altLang="it-IT" sz="30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sono per la chirurgia etica: </a:t>
            </a:r>
          </a:p>
          <a:p>
            <a:pPr marL="0" indent="0"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bisogna rifarsi il senno.</a:t>
            </a:r>
          </a:p>
          <a:p>
            <a:endParaRPr lang="it-IT" altLang="it-IT" sz="30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se ne può più degli chef: </a:t>
            </a:r>
          </a:p>
          <a:p>
            <a:pPr marL="0" indent="0"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cessate il cuoco!</a:t>
            </a:r>
          </a:p>
          <a:p>
            <a:endParaRPr lang="it-IT" altLang="it-IT" dirty="0">
              <a:solidFill>
                <a:srgbClr val="FFFFCC"/>
              </a:solidFill>
            </a:endParaRPr>
          </a:p>
          <a:p>
            <a:endParaRPr lang="it-IT" altLang="it-IT" dirty="0">
              <a:solidFill>
                <a:srgbClr val="FFFFCC"/>
              </a:solidFill>
            </a:endParaRPr>
          </a:p>
          <a:p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altLang="it-IT" dirty="0">
              <a:solidFill>
                <a:srgbClr val="FFFFCC"/>
              </a:solidFill>
            </a:endParaRPr>
          </a:p>
        </p:txBody>
      </p:sp>
      <p:pic>
        <p:nvPicPr>
          <p:cNvPr id="76804" name="Picture 2" descr="C:\Users\DiPSCo\Desktop\Plauti 2015 ok\bergon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76" y="1690688"/>
            <a:ext cx="223525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69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86850" y="6381750"/>
            <a:ext cx="2590658" cy="266700"/>
          </a:xfrm>
        </p:spPr>
        <p:txBody>
          <a:bodyPr>
            <a:normAutofit fontScale="90000"/>
          </a:bodyPr>
          <a:lstStyle/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  <a:cs typeface="+mn-cs"/>
              </a:rPr>
              <a:t> Fosco Maraini</a:t>
            </a:r>
            <a:br>
              <a:rPr lang="it-IT" sz="28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  <a:cs typeface="+mn-cs"/>
              </a:rPr>
            </a:b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28800" y="400050"/>
            <a:ext cx="7429500" cy="64579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giorno ad </a:t>
            </a:r>
            <a:r>
              <a:rPr lang="it-IT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urlapicchio</a:t>
            </a:r>
            <a:endParaRPr lang="it-IT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 dei giorni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smègi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lombidiosi</a:t>
            </a: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 cielo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un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fònzero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gongruto</a:t>
            </a: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 meriggi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gnàlidi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budriosi</a:t>
            </a: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plògidan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 mondo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infragelluto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oggi è un giorno a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zìmpagi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zirlecchi</a:t>
            </a: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giorno tutto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gnacchi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timparlini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nuvole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buzzillano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bernecchi</a:t>
            </a: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ludèrchiano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coi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fèrnagi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 i pini;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un giorno per le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vànvere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festicchio</a:t>
            </a: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giorno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carmidioso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prodigiero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il giorno a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cantilegi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urlapicchio</a:t>
            </a: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cui m’hai detto “t’amo per davvero”.</a:t>
            </a:r>
          </a:p>
        </p:txBody>
      </p:sp>
      <p:pic>
        <p:nvPicPr>
          <p:cNvPr id="27650" name="Picture 2" descr="Risultati immag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955587"/>
            <a:ext cx="1828800" cy="19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4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2715" y="365124"/>
            <a:ext cx="10515600" cy="3187701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metafora è un significante a cui giochiamo a cambiare significato.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termini psicologici e pedagogici intendiamo con questo termine ogni prodotto simbolico al quale per essere compreso non basti un procedimento di DECODIFICA (sapere qual è il suo significato convenzionale) ma occorra l’aggiunta di un processo ERMENEUTICO (interpretativo)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5460" y="6069106"/>
            <a:ext cx="11328004" cy="57019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Volo di un gabbiano, Marc e Belle Chagall, Lucio Dalla</a:t>
            </a:r>
            <a:endParaRPr lang="it-IT" sz="2000" dirty="0">
              <a:solidFill>
                <a:srgbClr val="FFFFCC"/>
              </a:solidFill>
            </a:endParaRPr>
          </a:p>
        </p:txBody>
      </p:sp>
      <p:pic>
        <p:nvPicPr>
          <p:cNvPr id="1026" name="Picture 2" descr="Risultati immagini per gabbi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7" y="3478154"/>
            <a:ext cx="3204152" cy="21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 cose che forse non sapete su Chagall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34" y="3480820"/>
            <a:ext cx="4270375" cy="2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34" y="3465138"/>
            <a:ext cx="3857539" cy="215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3417977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fossi albero 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allungherei le radici 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terra come mani in un sacco di oro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zecchino (Giusi </a:t>
            </a:r>
            <a:r>
              <a:rPr lang="it-IT" sz="20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Quarenghi</a:t>
            </a: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Se fossi albero)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abbiamo un esempio di particolare costrutto metaforico chiamato </a:t>
            </a:r>
            <a:r>
              <a:rPr lang="it-IT" sz="2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personificazione</a:t>
            </a:r>
            <a:br>
              <a:rPr lang="it-IT" sz="2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Giuseppe Ungaretti ci offre un esempio di </a:t>
            </a:r>
            <a:r>
              <a:rPr lang="it-IT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similitudine.</a:t>
            </a: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2799" y="3886200"/>
            <a:ext cx="8620663" cy="280035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9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700" y="404364"/>
            <a:ext cx="2060275" cy="15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9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3417977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fossi albero 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allungherei le radici 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terra come mani in un sacco di oro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zecchino (Giusi </a:t>
            </a:r>
            <a:r>
              <a:rPr lang="it-IT" sz="20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Quarenghi</a:t>
            </a: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Se fossi albero)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abbiamo un esempio di particolare costrutto metaforico chiamato </a:t>
            </a:r>
            <a:r>
              <a:rPr lang="it-IT" sz="2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personificazione</a:t>
            </a:r>
            <a:br>
              <a:rPr lang="it-IT" sz="2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Giuseppe Ungaretti ci offre un esempio di </a:t>
            </a:r>
            <a:r>
              <a:rPr lang="it-IT" sz="2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similitudine.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2799" y="3886200"/>
            <a:ext cx="8620663" cy="2800350"/>
          </a:xfrm>
        </p:spPr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questa pietra</a:t>
            </a:r>
            <a:endParaRPr lang="it-IT" sz="2400" dirty="0"/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San Michele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così fredda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così dura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così prosciugata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così totalmente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disanimata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questa pietra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il mio pianto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non si vede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morte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sconta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vivendo </a:t>
            </a:r>
          </a:p>
          <a:p>
            <a:pPr marL="0" indent="0">
              <a:buNone/>
            </a:pPr>
            <a:r>
              <a:rPr lang="it-IT" sz="19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(Giuseppe Ungaretti.</a:t>
            </a:r>
            <a:r>
              <a:rPr lang="it-IT" sz="19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Sono una creatura</a:t>
            </a:r>
            <a:r>
              <a:rPr lang="it-IT" sz="19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700" y="404364"/>
            <a:ext cx="2060275" cy="1542532"/>
          </a:xfrm>
          <a:prstGeom prst="rect">
            <a:avLst/>
          </a:prstGeom>
        </p:spPr>
      </p:pic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1958586" cy="278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5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1694" y="89647"/>
            <a:ext cx="11022106" cy="1601041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Personificazioni: 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Giuseppe Penone - Continuerà a crescere tranne che in quel punto, 2004. 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Giuseppe Penone, Rovesciare i propri occhi – progetto, 1970,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Similitudine:</a:t>
            </a:r>
            <a:b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Piero Manzoni – Uova scultura 1960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05" y="1783975"/>
            <a:ext cx="3762366" cy="3293294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4" y="1783975"/>
            <a:ext cx="4392505" cy="295024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392" y="1783975"/>
            <a:ext cx="3142320" cy="43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2955" y="206478"/>
            <a:ext cx="10515600" cy="2949677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it-IT" altLang="it-IT" dirty="0"/>
              <a:t> </a:t>
            </a:r>
            <a:r>
              <a:rPr lang="it-IT" altLang="it-IT" sz="24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sz="2800" b="1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linguaggi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(parole, immagini, numeri…)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permettono di trasmettere, conservare ed elaborare informazioni tramite segni e simboli e consentono ai soggetti di rappresentare e comunicare anche contenuti riferibili ad altro da sé, sono in massima parte appresi e si evolvono nel corso della vita</a:t>
            </a: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lang="it-IT" altLang="it-IT" sz="28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2658" y="2286000"/>
            <a:ext cx="6504039" cy="438027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14338" name="Picture 2" descr="http://www.stilearte.it/wp-content/uploads/2015/01/Schermata-2015-10-13-a-12.45.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5" y="2743200"/>
            <a:ext cx="5173737" cy="36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7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2955" y="206478"/>
            <a:ext cx="10515600" cy="2949677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it-IT" altLang="it-IT" dirty="0"/>
              <a:t> </a:t>
            </a:r>
            <a:r>
              <a:rPr lang="it-IT" altLang="it-IT" sz="24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lang="it-IT" altLang="it-IT" sz="2800" b="1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linguaggi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(parole, immagini, numeri…) permettono di trasmettere, conservare ed elaborare informazioni tramite segni e simboli e consentono ai soggetti di rappresentare e comunicare anche contenuti riferibili ad altro da sé, sono in massima parte appresi e si evolvono nel corso della vita</a:t>
            </a: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lang="it-IT" altLang="it-IT" sz="28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2658" y="2286000"/>
            <a:ext cx="6504039" cy="438027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Il fatto che i linguaggi siano legati a processi di apprendimento non significa che possiamo solo impararli.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Possiamo anche inventare, creare, improvvisare. Il modo migliore in cui i grandi possono insegnare un linguaggio ai piccoli è quello che permette loro di </a:t>
            </a:r>
            <a:r>
              <a:rPr lang="it-IT" altLang="it-IT" sz="30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comprenderlo</a:t>
            </a: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30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re-inventarlo.</a:t>
            </a:r>
          </a:p>
        </p:txBody>
      </p:sp>
      <p:pic>
        <p:nvPicPr>
          <p:cNvPr id="14338" name="Picture 2" descr="http://www.stilearte.it/wp-content/uploads/2015/01/Schermata-2015-10-13-a-12.45.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5" y="2743200"/>
            <a:ext cx="5173737" cy="36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93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98206"/>
            <a:ext cx="8586019" cy="3731342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vocazione simbolica degli esseri umani è </a:t>
            </a:r>
            <a:r>
              <a:rPr lang="it-IT" altLang="it-IT" sz="2800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ambivalente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da un lato i linguaggi tendono a trasformarsi in lingue, dandosi regole, codici e </a:t>
            </a:r>
            <a:r>
              <a:rPr lang="it-IT" altLang="it-IT" sz="28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cànoni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testimoniano così il loro carattere contrattuale. </a:t>
            </a: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01497" y="4513005"/>
            <a:ext cx="6725264" cy="2064775"/>
          </a:xfrm>
        </p:spPr>
        <p:txBody>
          <a:bodyPr/>
          <a:lstStyle/>
          <a:p>
            <a:pPr marL="0" lv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dirty="0">
              <a:solidFill>
                <a:srgbClr val="FFFF99"/>
              </a:solidFill>
            </a:endParaRP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66" y="147483"/>
            <a:ext cx="2565954" cy="42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9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98206"/>
            <a:ext cx="8586019" cy="3731342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vocazione simbolica degli esseri umani è </a:t>
            </a:r>
            <a:r>
              <a:rPr lang="it-IT" altLang="it-IT" sz="2800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ambivalente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da un lato i linguaggi tendono a trasformarsi in lingue, dandosi regole, codici e </a:t>
            </a:r>
            <a:r>
              <a:rPr lang="it-IT" altLang="it-IT" sz="28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cànoni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testimoniano così il loro carattere contrattuale. </a:t>
            </a: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85072" y="4608363"/>
            <a:ext cx="8706929" cy="2249637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D’alto lato tendono a praticare trasgressioni e sperimentazioni, testimoniando così la loro natura generativa</a:t>
            </a:r>
            <a:r>
              <a:rPr lang="it-IT" altLang="it-IT" dirty="0">
                <a:solidFill>
                  <a:srgbClr val="FFFF99"/>
                </a:solidFill>
              </a:rPr>
              <a:t>.</a:t>
            </a:r>
            <a:endParaRPr lang="it-IT" altLang="it-IT" dirty="0">
              <a:solidFill>
                <a:srgbClr val="FFFFCC"/>
              </a:solidFill>
            </a:endParaRPr>
          </a:p>
          <a:p>
            <a:pPr marL="0" lvl="0" indent="0"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L’ARTE, NELLE SUE VARIE ESPRESSIONI, È IL LUOGO IN CUI I LINGUAGGI VENGONO REINVENTATI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66" y="147483"/>
            <a:ext cx="2565954" cy="42327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9548"/>
            <a:ext cx="3605842" cy="270438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842" y="2230364"/>
            <a:ext cx="3334999" cy="23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2282" y="327805"/>
            <a:ext cx="9901518" cy="2087592"/>
          </a:xfrm>
        </p:spPr>
        <p:txBody>
          <a:bodyPr/>
          <a:lstStyle/>
          <a:p>
            <a:r>
              <a:rPr lang="it-IT" sz="2800" dirty="0">
                <a:solidFill>
                  <a:srgbClr val="FFFFCC"/>
                </a:solidFill>
                <a:latin typeface="Per "/>
                <a:ea typeface="+mn-ea"/>
                <a:cs typeface="Arial" panose="020B0604020202020204" pitchFamily="34" charset="0"/>
              </a:rPr>
              <a:t>Per rendersi conto delle potenzialità educative dell’arte fin dalla prima infanzia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15035" y="1794294"/>
            <a:ext cx="4894730" cy="4796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Per "/>
                <a:cs typeface="Arial" panose="020B0604020202020204" pitchFamily="34" charset="0"/>
              </a:rPr>
              <a:t>è utile una riflessione sulle caratteristiche del GIOCO SIMBOLICO</a:t>
            </a: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Per 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Per 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Per 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FFFFCC"/>
                </a:solidFill>
                <a:latin typeface="Per "/>
                <a:cs typeface="Arial" panose="020B0604020202020204" pitchFamily="34" charset="0"/>
              </a:rPr>
              <a:t>Auguste Renoir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FFFFCC"/>
                </a:solidFill>
                <a:latin typeface="Per "/>
                <a:cs typeface="Arial" panose="020B0604020202020204" pitchFamily="34" charset="0"/>
              </a:rPr>
              <a:t>Claude Renoir, jouant 1905</a:t>
            </a:r>
            <a:endParaRPr lang="it-IT" sz="1800" dirty="0">
              <a:solidFill>
                <a:srgbClr val="FFFFCC"/>
              </a:solidFill>
              <a:latin typeface="Per "/>
              <a:cs typeface="Arial" panose="020B0604020202020204" pitchFamily="34" charset="0"/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41" y="1704647"/>
            <a:ext cx="4240982" cy="352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41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98206"/>
            <a:ext cx="8586019" cy="3731342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vocazione simbolica degli esseri umani è </a:t>
            </a:r>
            <a:r>
              <a:rPr lang="it-IT" altLang="it-IT" sz="2800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ambivalente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da un lato i linguaggi tendono a trasformarsi in lingue, dandosi regole, codici e </a:t>
            </a:r>
            <a:r>
              <a:rPr lang="it-IT" altLang="it-IT" sz="28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cànoni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testimoniano così il loro carattere contrattuale. </a:t>
            </a: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85072" y="4608363"/>
            <a:ext cx="8706929" cy="2249637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D’alto lato tendono a praticare trasgressioni e sperimentazioni, testimoniando così la loro natura generativa</a:t>
            </a:r>
            <a:r>
              <a:rPr lang="it-IT" altLang="it-IT" dirty="0">
                <a:solidFill>
                  <a:srgbClr val="FFFF99"/>
                </a:solidFill>
              </a:rPr>
              <a:t>.</a:t>
            </a:r>
            <a:endParaRPr lang="it-IT" altLang="it-IT" dirty="0">
              <a:solidFill>
                <a:srgbClr val="FFFFCC"/>
              </a:solidFill>
            </a:endParaRPr>
          </a:p>
          <a:p>
            <a:pPr marL="0" lv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L’ARTE, NELLE SUE VARIE ESPRESSIONI, È IL LUOGO IN CUI I LINGUAGGI VENGONO REINVENTATI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66" y="147483"/>
            <a:ext cx="2565954" cy="42327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9548"/>
            <a:ext cx="3605842" cy="270438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842" y="2230364"/>
            <a:ext cx="3334999" cy="23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31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691199" y="365125"/>
            <a:ext cx="11178748" cy="2774890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Vanna </a:t>
            </a:r>
            <a:r>
              <a:rPr lang="it-IT" altLang="it-IT" sz="28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Iori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uno dei compiti fondamentali dell’educazione è aiutare i soggetti in formazione a conquistare una solida COMPETENZA EMOZIONALE.</a:t>
            </a: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altLang="it-IT" dirty="0"/>
          </a:p>
        </p:txBody>
      </p:sp>
      <p:sp>
        <p:nvSpPr>
          <p:cNvPr id="37891" name="Segnaposto contenuto 2"/>
          <p:cNvSpPr>
            <a:spLocks noGrp="1"/>
          </p:cNvSpPr>
          <p:nvPr>
            <p:ph idx="1"/>
          </p:nvPr>
        </p:nvSpPr>
        <p:spPr>
          <a:xfrm>
            <a:off x="3467819" y="2156604"/>
            <a:ext cx="6161955" cy="4502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75" y="2277374"/>
            <a:ext cx="1992833" cy="277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img.ibs.it/images/9788856811841_0_0_743_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8" y="2277374"/>
            <a:ext cx="2507813" cy="372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3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691199" y="365125"/>
            <a:ext cx="11178748" cy="2774890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Vanna </a:t>
            </a:r>
            <a:r>
              <a:rPr lang="it-IT" altLang="it-IT" sz="28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Iori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uno dei compiti fondamentali dell’educazione è aiutare i soggetti in formazione a conquistare una solida COMPETENZA EMOZIONALE.</a:t>
            </a:r>
            <a:b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altLang="it-IT" dirty="0"/>
          </a:p>
        </p:txBody>
      </p:sp>
      <p:sp>
        <p:nvSpPr>
          <p:cNvPr id="37891" name="Segnaposto contenuto 2"/>
          <p:cNvSpPr>
            <a:spLocks noGrp="1"/>
          </p:cNvSpPr>
          <p:nvPr>
            <p:ph idx="1"/>
          </p:nvPr>
        </p:nvSpPr>
        <p:spPr>
          <a:xfrm>
            <a:off x="3467819" y="2156604"/>
            <a:ext cx="6161955" cy="45029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alt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Iori</a:t>
            </a: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l’esclusione della sfera della vita emotiva e della competenza emozionale costituisce uno dei punti di maggiore debolezza educativa ed epistemologica della pedagogia moderna. </a:t>
            </a:r>
          </a:p>
          <a:p>
            <a:pPr mar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Ribadisce inoltre come la distinzione fra dimensione razionale e irrazionale, quando si parla di processi cognitivi e vita della mente, sia del tutto arbitraria.</a:t>
            </a:r>
          </a:p>
          <a:p>
            <a:pPr mar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75" y="2277374"/>
            <a:ext cx="1992833" cy="277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img.ibs.it/images/9788856811841_0_0_743_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8" y="2277374"/>
            <a:ext cx="2507813" cy="372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22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9077" y="524656"/>
            <a:ext cx="9998083" cy="2425578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it-IT" sz="3100" dirty="0">
                <a:solidFill>
                  <a:srgbClr val="FFFF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il termine </a:t>
            </a:r>
            <a:r>
              <a:rPr lang="it-IT" sz="3100" b="1" i="1" dirty="0">
                <a:solidFill>
                  <a:srgbClr val="FFFF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competenza emotiva</a:t>
            </a:r>
            <a:r>
              <a:rPr lang="it-IT" sz="3100" b="1" dirty="0">
                <a:solidFill>
                  <a:srgbClr val="FFFF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3100" dirty="0">
                <a:solidFill>
                  <a:srgbClr val="FFFF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 </a:t>
            </a:r>
            <a:r>
              <a:rPr lang="it-IT" sz="3100" dirty="0" err="1">
                <a:solidFill>
                  <a:srgbClr val="FFFF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Goleman</a:t>
            </a:r>
            <a:r>
              <a:rPr lang="it-IT" sz="3100" dirty="0">
                <a:solidFill>
                  <a:srgbClr val="FFFF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intende</a:t>
            </a:r>
            <a:r>
              <a:rPr lang="it-IT" altLang="it-IT" sz="3100" dirty="0">
                <a:solidFill>
                  <a:srgbClr val="FFFFCC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it-IT" altLang="it-IT" sz="3100" dirty="0">
                <a:solidFill>
                  <a:srgbClr val="FFFFCC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l'insieme di abilità pratiche (</a:t>
            </a:r>
            <a:r>
              <a:rPr lang="it-IT" altLang="it-IT" sz="2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</a:t>
            </a: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necessarie per l'autoefficacia (self-</a:t>
            </a:r>
            <a:r>
              <a:rPr lang="it-IT" altLang="it-IT" sz="2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dell'individuo nelle transazioni sociali che suscitano emozioni </a:t>
            </a:r>
            <a:b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altLang="it-IT" sz="20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Goleman</a:t>
            </a:r>
            <a:r>
              <a:rPr lang="it-IT" altLang="it-IT" sz="20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(1995) </a:t>
            </a:r>
            <a:r>
              <a:rPr lang="it-IT" sz="2000" b="1" i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</a:t>
            </a:r>
            <a:r>
              <a:rPr lang="it-IT" sz="2000" b="1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Intelligence</a:t>
            </a:r>
            <a:r>
              <a:rPr lang="it-IT" sz="20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00" dirty="0">
                <a:solidFill>
                  <a:srgbClr val="FFFF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186" y="2812211"/>
            <a:ext cx="11087100" cy="3900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7" y="902489"/>
            <a:ext cx="1231329" cy="15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87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9077" y="524656"/>
            <a:ext cx="9998083" cy="2425578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it-IT" sz="31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il termine </a:t>
            </a:r>
            <a:r>
              <a:rPr lang="it-IT" sz="3100" b="1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competenza emotiva</a:t>
            </a:r>
            <a:r>
              <a:rPr lang="it-IT" sz="3100" b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31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 </a:t>
            </a:r>
            <a:r>
              <a:rPr lang="it-IT" sz="31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Goleman</a:t>
            </a:r>
            <a:r>
              <a:rPr lang="it-IT" sz="31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intende</a:t>
            </a:r>
            <a:r>
              <a:rPr lang="it-IT" altLang="it-IT" sz="3100" dirty="0">
                <a:solidFill>
                  <a:srgbClr val="FFFFCC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it-IT" altLang="it-IT" sz="3100" dirty="0">
                <a:solidFill>
                  <a:srgbClr val="FFFFCC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l'insieme di abilità pratiche (</a:t>
            </a:r>
            <a:r>
              <a:rPr lang="it-IT" altLang="it-IT" sz="2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</a:t>
            </a: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necessarie per l'autoefficacia (self-</a:t>
            </a:r>
            <a:r>
              <a:rPr lang="it-IT" altLang="it-IT" sz="2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dell'individuo nelle transazioni sociali che suscitano emozioni </a:t>
            </a:r>
            <a:b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altLang="it-IT" sz="20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Goleman</a:t>
            </a:r>
            <a:r>
              <a:rPr lang="it-IT" altLang="it-IT" sz="20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(1995) </a:t>
            </a:r>
            <a:r>
              <a:rPr lang="it-IT" sz="2000" b="1" i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</a:t>
            </a:r>
            <a:r>
              <a:rPr lang="it-IT" sz="2000" b="1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Intelligence</a:t>
            </a:r>
            <a:r>
              <a:rPr lang="it-IT" sz="20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186" y="2812211"/>
            <a:ext cx="11087100" cy="3900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tratta dunque della capacità di riconoscere, accettare, esprimere i propri stati emozionali</a:t>
            </a: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 nominare, accettare e gestire le caratteristiche emozionali proprie e altrui </a:t>
            </a: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 essere dotati di capacità empatiche. </a:t>
            </a: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evidente come l’uso metaforico di tutti i linguaggi favorisca l’espressione degli stati affettivi e la conquista della competenza emozionale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7" y="902489"/>
            <a:ext cx="1231329" cy="15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91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9077" y="524656"/>
            <a:ext cx="9998083" cy="2425578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it-IT" sz="31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il termine </a:t>
            </a:r>
            <a:r>
              <a:rPr lang="it-IT" sz="3100" b="1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competenza emotiva</a:t>
            </a:r>
            <a:r>
              <a:rPr lang="it-IT" sz="3100" b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31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 </a:t>
            </a:r>
            <a:r>
              <a:rPr lang="it-IT" sz="31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Goleman</a:t>
            </a:r>
            <a:r>
              <a:rPr lang="it-IT" sz="31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intende</a:t>
            </a:r>
            <a:r>
              <a:rPr lang="it-IT" altLang="it-IT" sz="3100" dirty="0">
                <a:solidFill>
                  <a:srgbClr val="FFFFCC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it-IT" altLang="it-IT" sz="3100" dirty="0">
                <a:solidFill>
                  <a:srgbClr val="FFFFCC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l'insieme di abilità pratiche (</a:t>
            </a:r>
            <a:r>
              <a:rPr lang="it-IT" altLang="it-IT" sz="2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</a:t>
            </a: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necessarie per l'autoefficacia (self-</a:t>
            </a:r>
            <a:r>
              <a:rPr lang="it-IT" altLang="it-IT" sz="2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dell'individuo nelle transazioni sociali che suscitano emozioni </a:t>
            </a:r>
            <a:br>
              <a:rPr lang="it-IT" alt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altLang="it-IT" sz="20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Goleman</a:t>
            </a:r>
            <a:r>
              <a:rPr lang="it-IT" altLang="it-IT" sz="20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(1995) </a:t>
            </a:r>
            <a:r>
              <a:rPr lang="it-IT" sz="2000" b="1" i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</a:t>
            </a:r>
            <a:r>
              <a:rPr lang="it-IT" sz="2000" b="1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Intelligence</a:t>
            </a:r>
            <a:r>
              <a:rPr lang="it-IT" sz="20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186" y="2812211"/>
            <a:ext cx="11087100" cy="3900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tratta dunque della capacità di riconoscere, accettare, esprimere i propri stati emozionali</a:t>
            </a: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 nominare, accettare e gestire le caratteristiche emozionali proprie e altrui </a:t>
            </a: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 essere dotati di capacità empatiche. </a:t>
            </a: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evidente come l’uso metaforico di tutti i linguaggi favorisca l’espressione degli stati affettivi e la conquista della competenza emozionale</a:t>
            </a:r>
            <a:endParaRPr lang="it-IT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7" y="902489"/>
            <a:ext cx="1231329" cy="15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4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7125" y="0"/>
            <a:ext cx="11795350" cy="3718560"/>
          </a:xfrm>
        </p:spPr>
        <p:txBody>
          <a:bodyPr>
            <a:normAutofit/>
          </a:bodyPr>
          <a:lstStyle/>
          <a:p>
            <a:pPr algn="l"/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 a stimolare ed educare il </a:t>
            </a:r>
            <a:r>
              <a:rPr lang="it-IT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pensiero logico 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ordina, classifica, misura e deduce occorre stimolare il </a:t>
            </a:r>
            <a:r>
              <a:rPr lang="it-IT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pensiero analogico 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associa e intuisce.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repertori simbolico metaforici delle produzioni artistiche sono, da questo punto di vista, risorse straordinarie, a patto che l’incontro con le arti non sia apprendimento ma, come raccomanda John </a:t>
            </a:r>
            <a:r>
              <a:rPr lang="it-IT" sz="28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Dewey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ESPERIENZA.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8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98143" y="3329796"/>
            <a:ext cx="9458577" cy="3162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dirty="0">
              <a:solidFill>
                <a:srgbClr val="FFFFCC"/>
              </a:solidFill>
            </a:endParaRPr>
          </a:p>
        </p:txBody>
      </p:sp>
      <p:pic>
        <p:nvPicPr>
          <p:cNvPr id="4" name="Picture 2" descr="http://media-3.web.britannica.com/eb-media/99/18899-004-D36CFF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5" y="3192705"/>
            <a:ext cx="2118360" cy="253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584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7125" y="0"/>
            <a:ext cx="11795350" cy="3718560"/>
          </a:xfrm>
        </p:spPr>
        <p:txBody>
          <a:bodyPr>
            <a:normAutofit/>
          </a:bodyPr>
          <a:lstStyle/>
          <a:p>
            <a:pPr algn="l"/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 a stimolare ed educare il </a:t>
            </a:r>
            <a:r>
              <a:rPr lang="it-IT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pensiero logico 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ordina, classifica, misura e deduce occorre stimolare il </a:t>
            </a:r>
            <a:r>
              <a:rPr lang="it-IT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pensiero analogico 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associa e intuisce.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repertori simbolico metaforici delle produzioni artistiche sono, da questo punto di vista, risorse straordinarie, a patto che l’incontro con le arti non sia apprendimento ma, come raccomanda John </a:t>
            </a:r>
            <a:r>
              <a:rPr lang="it-IT" sz="28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Dewey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ESPERIENZA.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8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98143" y="3329796"/>
            <a:ext cx="9458577" cy="3162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«Attraverso l’arte, significati di oggetti che altrimenti sono muti, indeterminati, ristretti e contrastanti, si chiariscono e si concentrano; e non mediante un laborioso affaccendarsi del pensiero intorno ad essi, non mediante il rifugio in un mondo di mera sensazione, ma attraverso la creazione di una nuova esperienza» (</a:t>
            </a:r>
            <a:r>
              <a:rPr lang="it-IT" sz="28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Dewey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1934) . </a:t>
            </a:r>
          </a:p>
          <a:p>
            <a:pPr marL="0" indent="0">
              <a:buNone/>
            </a:pPr>
            <a:endParaRPr lang="it-IT" sz="1800" dirty="0">
              <a:solidFill>
                <a:srgbClr val="FFFFCC"/>
              </a:solidFill>
            </a:endParaRPr>
          </a:p>
          <a:p>
            <a:pPr marL="0" indent="0">
              <a:buNone/>
            </a:pPr>
            <a:r>
              <a:rPr lang="it-IT" sz="1800" dirty="0" err="1">
                <a:solidFill>
                  <a:srgbClr val="FFFFCC"/>
                </a:solidFill>
              </a:rPr>
              <a:t>Dewey</a:t>
            </a:r>
            <a:r>
              <a:rPr lang="it-IT" sz="1800" dirty="0">
                <a:solidFill>
                  <a:srgbClr val="FFFFCC"/>
                </a:solidFill>
              </a:rPr>
              <a:t> J. (1934), L’arte come esperienza, Palermo, </a:t>
            </a:r>
            <a:r>
              <a:rPr lang="it-IT" sz="1800" dirty="0" err="1">
                <a:solidFill>
                  <a:srgbClr val="FFFFCC"/>
                </a:solidFill>
              </a:rPr>
              <a:t>Aesthetica</a:t>
            </a:r>
            <a:r>
              <a:rPr lang="it-IT" sz="1800" dirty="0">
                <a:solidFill>
                  <a:srgbClr val="FFFFCC"/>
                </a:solidFill>
              </a:rPr>
              <a:t>, 1996, p. 29</a:t>
            </a:r>
          </a:p>
          <a:p>
            <a:pPr marL="0" indent="0">
              <a:buNone/>
            </a:pPr>
            <a:endParaRPr lang="it-IT" sz="2800" dirty="0">
              <a:solidFill>
                <a:srgbClr val="FFFFCC"/>
              </a:solidFill>
            </a:endParaRPr>
          </a:p>
        </p:txBody>
      </p:sp>
      <p:pic>
        <p:nvPicPr>
          <p:cNvPr id="4" name="Picture 2" descr="http://media-3.web.britannica.com/eb-media/99/18899-004-D36CFF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5" y="3201669"/>
            <a:ext cx="2118360" cy="253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96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36535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conoscenze e le rappresentazioni del mondo, così come la conoscenza e la rappresentazione di sé, si servono di due percorsi simbolici ed eidetici: quello razionale-concettuale e quello metaforico-figurale.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501660"/>
            <a:ext cx="10515600" cy="3675303"/>
          </a:xfrm>
        </p:spPr>
        <p:txBody>
          <a:bodyPr/>
          <a:lstStyle/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70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36535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conoscenze e le rappresentazioni del mondo, così come la conoscenza e la rappresentazione di sé, si servono di due percorsi simbolici ed eidetici: quello razionale-concettuale e quello metaforico-figurale.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501660"/>
            <a:ext cx="10515600" cy="3675303"/>
          </a:xfrm>
        </p:spPr>
        <p:txBody>
          <a:bodyPr/>
          <a:lstStyle/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Nell’uso di queste due strategie cognitive la mente utilizza due funzioni del pensiero: </a:t>
            </a:r>
            <a:r>
              <a:rPr lang="it-IT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logica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analogica.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it-IT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percorso concettuale si serve soprattutto (anche se non solo) del pensiero </a:t>
            </a:r>
            <a:r>
              <a:rPr lang="it-IT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quello metaforico-figurale utilizza prevalentemente il pensiero </a:t>
            </a:r>
            <a:r>
              <a:rPr lang="it-IT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analogico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6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4856" y="1004047"/>
            <a:ext cx="9492343" cy="2761129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Jean </a:t>
            </a:r>
            <a:r>
              <a:rPr lang="it-IT" sz="28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Piaget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ha individuato nel</a:t>
            </a:r>
            <a:r>
              <a:rPr lang="it-IT" sz="2800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gioco simbolico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una fase fondamentale dello sviluppo infantile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partire dal secondo anno di vita 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Segnaposto contenuto 2"/>
          <p:cNvSpPr>
            <a:spLocks noGrp="1"/>
          </p:cNvSpPr>
          <p:nvPr>
            <p:ph idx="1"/>
          </p:nvPr>
        </p:nvSpPr>
        <p:spPr>
          <a:xfrm>
            <a:off x="464457" y="3284539"/>
            <a:ext cx="7657193" cy="33775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alt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oggetti e i materiali utilizzati per giocare non sono più soltanto ciò che sono per destinazione d’uso o per definizione convenzionale, ma possono essere investiti di valori e funzioni create dalle menti e dalle negoziazioni simboliche dei bambini giocatori.</a:t>
            </a:r>
          </a:p>
          <a:p>
            <a:pPr marL="0" indent="0">
              <a:buNone/>
            </a:pPr>
            <a:endParaRPr lang="it-IT" alt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André Henri </a:t>
            </a:r>
            <a:r>
              <a:rPr lang="it-IT" altLang="it-IT" sz="16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Dargelas</a:t>
            </a:r>
            <a:endParaRPr lang="it-IT" altLang="it-IT" sz="1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Picture 2" descr="Risultati immagini per jean pia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2" y="567985"/>
            <a:ext cx="1527466" cy="220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pitturaomnia.com/pitturaomnia_i0004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70" y="1863999"/>
            <a:ext cx="3521774" cy="47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1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214" y="766915"/>
            <a:ext cx="7713406" cy="535924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i="1" dirty="0"/>
              <a:t>   </a:t>
            </a: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volume </a:t>
            </a:r>
            <a:r>
              <a:rPr lang="it-IT" altLang="it-IT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Discorso, figura</a:t>
            </a: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(1974) </a:t>
            </a:r>
            <a:r>
              <a:rPr lang="it-IT" altLang="it-IT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 François </a:t>
            </a:r>
            <a:r>
              <a:rPr lang="it-IT" altLang="it-IT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Lyotard</a:t>
            </a: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sostiene la necessità di integrare parola e immagine per svelare e superare l’inganno (</a:t>
            </a:r>
            <a:r>
              <a:rPr lang="it-IT" alt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leurre</a:t>
            </a: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 un modello di pensiero e di conoscenza basato solamente sul  LOGOS.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questo modo i linguaggi svelano la loro </a:t>
            </a:r>
            <a:r>
              <a:rPr lang="it-IT" altLang="it-IT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 metaforica e figurale</a:t>
            </a: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 ammettono nella costruzione di conoscenze e rappresentazioni l’universo degli affetti e del desiderio. 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84" y="766915"/>
            <a:ext cx="3335674" cy="50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971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4656" y="365125"/>
            <a:ext cx="10829144" cy="1958350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Oggi studiosi e ricercatori di area cognitiva sostengono addirittura la superiorità dell’universo delle immagini rispetto a quello delle parole, nella creazione di conoscenza e rappresentazioni.  </a:t>
            </a:r>
            <a:br>
              <a:rPr 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>
              <a:solidFill>
                <a:srgbClr val="FFFFCC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62728" y="2323475"/>
            <a:ext cx="7891072" cy="3853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11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4656" y="365125"/>
            <a:ext cx="10829144" cy="1958350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Oggi studiosi e ricercatori di area cognitiva sostengono addirittura la superiorità dell’universo delle immagini rispetto a quello delle parole, nella creazione di conoscenza e rappresentazioni.  </a:t>
            </a:r>
            <a:br>
              <a:rPr lang="it-IT" sz="2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>
              <a:solidFill>
                <a:srgbClr val="FFFFCC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62728" y="2323475"/>
            <a:ext cx="7891072" cy="3853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Gottfried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Boehm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utilizza il termine </a:t>
            </a:r>
            <a:r>
              <a:rPr lang="it-IT" i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Iconic</a:t>
            </a:r>
            <a:r>
              <a:rPr lang="it-IT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Turn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indicare quella che a suo avviso è la svolta iconica della contemporaneità; una svolta iniziata, per 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Bohem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fin dal XIX secolo quando immagine e parola hanno cominciato ad integrarsi in un medesimo modello interpretativo. (</a:t>
            </a:r>
            <a:r>
              <a:rPr lang="it-IT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Boehm</a:t>
            </a: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2005/2008)</a:t>
            </a:r>
          </a:p>
          <a:p>
            <a:pPr marL="0" indent="0">
              <a:buNone/>
            </a:pPr>
            <a:r>
              <a:rPr lang="it-IT" sz="18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Bohem</a:t>
            </a:r>
            <a:r>
              <a:rPr lang="it-IT" sz="1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G. (2005/2008), </a:t>
            </a:r>
            <a:r>
              <a:rPr lang="it-IT" sz="1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svolta iconica, Modernità, identità, potere</a:t>
            </a:r>
            <a:r>
              <a:rPr lang="it-IT" sz="1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cura di Maria Giuseppina Di Monte e Michele Di Monte Roma, </a:t>
            </a:r>
            <a:r>
              <a:rPr lang="it-IT" sz="18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Meltemi</a:t>
            </a:r>
            <a:r>
              <a:rPr lang="it-IT" sz="1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2009</a:t>
            </a:r>
          </a:p>
          <a:p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8" y="2436410"/>
            <a:ext cx="2313083" cy="31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33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4684" y="914400"/>
            <a:ext cx="8672051" cy="5741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>
              <a:solidFill>
                <a:srgbClr val="FFFFCC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John Thomas Mitchell interpreta letteratura e arti visive come luoghi in cui avviene una proficua collaborazione: </a:t>
            </a: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…noi dobbiamo guardare alla letteratura e al linguaggio delle immagini come […] l’arena in cui ritmo, forma e articolazione convergono balbettando canto e discorso, schizzando scrittura e disegno. (Mitchell 1980) </a:t>
            </a:r>
          </a:p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8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Mitchell  W.J.T. </a:t>
            </a:r>
            <a:r>
              <a:rPr lang="en-US" sz="1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form in literature  </a:t>
            </a:r>
            <a:r>
              <a:rPr lang="en-US" sz="1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(Critical Inquiry) 1980 p. 566</a:t>
            </a:r>
            <a:endParaRPr lang="it-IT" sz="18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AutoShape 2" descr="Risultati immagini per rudolf arnhe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1581662"/>
            <a:ext cx="2521975" cy="37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29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876926"/>
            <a:ext cx="8229600" cy="9810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endParaRPr lang="it-IT" altLang="it-IT" sz="120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20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20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1200">
                <a:solidFill>
                  <a:schemeClr val="bg2"/>
                </a:solidFill>
              </a:rPr>
              <a:t>René Magritte La Trahison des images 1953</a:t>
            </a:r>
          </a:p>
        </p:txBody>
      </p:sp>
      <p:pic>
        <p:nvPicPr>
          <p:cNvPr id="7172" name="Picture 2" descr="C:\Users\DiPSCo\Desktop\magritte_pip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69913"/>
            <a:ext cx="81724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166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876926"/>
            <a:ext cx="8229600" cy="9810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endParaRPr lang="it-IT" altLang="it-IT" sz="120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20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20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1200">
                <a:solidFill>
                  <a:schemeClr val="bg2"/>
                </a:solidFill>
              </a:rPr>
              <a:t>René Magritte La Trahison des images 1953</a:t>
            </a:r>
          </a:p>
        </p:txBody>
      </p:sp>
      <p:pic>
        <p:nvPicPr>
          <p:cNvPr id="8196" name="Picture 6" descr="C:\Users\DiPSCo\Desktop\magritte_pipe[1]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71500"/>
            <a:ext cx="81724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64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94971" y="6435820"/>
            <a:ext cx="9858829" cy="422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Corrado Govoni                                                               Lucia Marcucci</a:t>
            </a:r>
          </a:p>
          <a:p>
            <a:pPr marL="0" indent="0">
              <a:buNone/>
            </a:pP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764578"/>
            <a:ext cx="4209143" cy="5538346"/>
          </a:xfrm>
          <a:prstGeom prst="rect">
            <a:avLst/>
          </a:prstGeom>
        </p:spPr>
      </p:pic>
      <p:pic>
        <p:nvPicPr>
          <p:cNvPr id="5" name="Picture 4" descr="14 lucia marcucc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1" y="124352"/>
            <a:ext cx="4326913" cy="617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282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33483" y="2344994"/>
            <a:ext cx="9758517" cy="55896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it-IT" altLang="it-IT" sz="3000" dirty="0">
                <a:solidFill>
                  <a:srgbClr val="FFFFCC"/>
                </a:solidFill>
              </a:rPr>
              <a:t>   </a:t>
            </a: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3000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it-IT" altLang="it-IT" sz="3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3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it-IT" altLang="it-IT" sz="24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400" dirty="0">
              <a:solidFill>
                <a:srgbClr val="FFFFCC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3175" y="336552"/>
            <a:ext cx="7801896" cy="2214920"/>
          </a:xfrm>
        </p:spPr>
        <p:txBody>
          <a:bodyPr/>
          <a:lstStyle/>
          <a:p>
            <a:pPr algn="l"/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pensiero analogico genera </a:t>
            </a:r>
            <a:r>
              <a:rPr lang="it-IT" altLang="it-IT" sz="2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libere associazioni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tutto incontrollabili e il cui senso è per lo più oscuro. Evolvendosi permette la produzione e la comprensione di simboli e metafore</a:t>
            </a:r>
            <a:r>
              <a:rPr lang="it-IT" alt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5122" name="Picture 2" descr="Risultati immagini per freud e j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47" y="616355"/>
            <a:ext cx="2922741" cy="179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87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22171" y="2660199"/>
            <a:ext cx="8969829" cy="52744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it-IT" altLang="it-IT" sz="3000" dirty="0">
                <a:solidFill>
                  <a:srgbClr val="FFFFCC"/>
                </a:solidFill>
              </a:rPr>
              <a:t>   </a:t>
            </a: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metafora e i costrutti con lei imparentati  favoriscono i processi di comprensione e apprendimento perché forniscono suggestioni indirette.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L’arte impone di utilizzare sempre e comunque la dimensione logica e analogica, attiva processi di </a:t>
            </a:r>
            <a:r>
              <a:rPr lang="it-IT" altLang="it-IT" sz="30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it-IT" altLang="it-IT" sz="3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insegna a non fidarsi della banalità dell’apparenza.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3000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it-IT" altLang="it-IT" sz="3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3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it-IT" altLang="it-IT" sz="24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400" dirty="0">
              <a:solidFill>
                <a:srgbClr val="FFFFCC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3175" y="336552"/>
            <a:ext cx="7801896" cy="2214920"/>
          </a:xfrm>
        </p:spPr>
        <p:txBody>
          <a:bodyPr/>
          <a:lstStyle/>
          <a:p>
            <a:pPr algn="l"/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pensiero analogico genera </a:t>
            </a:r>
            <a:r>
              <a:rPr lang="it-IT" altLang="it-IT" sz="2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libere associazioni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tutto incontrollabili e il cui senso è per lo più oscuro. Evolvendosi permette la produzione e la comprensione di simboli e metafore</a:t>
            </a:r>
            <a:r>
              <a:rPr lang="it-IT" altLang="it-IT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5122" name="Picture 2" descr="Risultati immagini per freud e j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47" y="616355"/>
            <a:ext cx="2922741" cy="179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1827"/>
            <a:ext cx="2084759" cy="22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81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7380" y="191729"/>
            <a:ext cx="7976419" cy="560439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Enrica Agostinelli  Editore: </a:t>
            </a:r>
            <a:r>
              <a:rPr lang="it-IT" sz="28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Salani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2002</a:t>
            </a:r>
          </a:p>
        </p:txBody>
      </p:sp>
      <p:sp>
        <p:nvSpPr>
          <p:cNvPr id="4" name="AutoShape 2" descr="Risultati immagini per sembra questo sembra quello salani"/>
          <p:cNvSpPr>
            <a:spLocks noGrp="1" noChangeAspect="1" noChangeArrowheads="1"/>
          </p:cNvSpPr>
          <p:nvPr>
            <p:ph sz="half" idx="1"/>
          </p:nvPr>
        </p:nvSpPr>
        <p:spPr bwMode="auto">
          <a:xfrm>
            <a:off x="838200" y="2551471"/>
            <a:ext cx="5181600" cy="41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Sembra questo, sembra quello…</a:t>
            </a:r>
            <a:b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sembra brutto, invece è bello,</a:t>
            </a:r>
            <a:b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sembra un cesto, ma è un cappello,</a:t>
            </a:r>
            <a:b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sembra un monte, ma è un cammello…</a:t>
            </a:r>
            <a:b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L’importante è di capire</a:t>
            </a:r>
            <a:b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si può sempre sbagliare,</a:t>
            </a:r>
            <a:b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che spesso non vuol dire</a:t>
            </a:r>
            <a:b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che sembra o come appare…”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6172200" y="752168"/>
            <a:ext cx="5181600" cy="58993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“L’occhio blu del signor Ivo che par buono…ma è cattivo”... </a:t>
            </a:r>
          </a:p>
          <a:p>
            <a:pPr marL="0" indent="0">
              <a:buNone/>
            </a:pPr>
            <a:endParaRPr lang="it-IT" sz="22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“mentre invece il signor Tono par cattivo… invece è buono”</a:t>
            </a:r>
            <a:endParaRPr lang="it-IT" sz="2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03" y="191729"/>
            <a:ext cx="2290277" cy="23449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36" y="1364226"/>
            <a:ext cx="1775336" cy="237768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35" y="4404031"/>
            <a:ext cx="1829415" cy="243922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71" y="1382661"/>
            <a:ext cx="1781483" cy="237531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409" y="4404031"/>
            <a:ext cx="1840476" cy="24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1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4856" y="1004047"/>
            <a:ext cx="9492343" cy="2761129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Jean </a:t>
            </a:r>
            <a:r>
              <a:rPr lang="it-IT" sz="28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Piaget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ha individuato nel</a:t>
            </a:r>
            <a:r>
              <a:rPr lang="it-IT" sz="2800" i="1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gioco simbolico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una fase fondamentale dello sviluppo infantile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partire dal secondo anno di vita 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Segnaposto contenuto 2"/>
          <p:cNvSpPr>
            <a:spLocks noGrp="1"/>
          </p:cNvSpPr>
          <p:nvPr>
            <p:ph idx="1"/>
          </p:nvPr>
        </p:nvSpPr>
        <p:spPr>
          <a:xfrm>
            <a:off x="464457" y="3284539"/>
            <a:ext cx="7657193" cy="33775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alt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oggetti e i materiali utilizzati per giocare non sono più soltanto ciò che sono per destinazione d’uso o per definizione convenzionale, ma possono essere investiti di valori e funzioni create dalle menti e dalle negoziazioni simboliche dei bambini giocatori.</a:t>
            </a:r>
          </a:p>
          <a:p>
            <a:pPr marL="0" indent="0">
              <a:buNone/>
            </a:pPr>
            <a:endParaRPr lang="it-IT" alt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André Henri </a:t>
            </a:r>
            <a:r>
              <a:rPr lang="it-IT" altLang="it-IT" sz="16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Dargelas</a:t>
            </a:r>
            <a:endParaRPr lang="it-IT" altLang="it-IT" sz="1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Picture 2" descr="Risultati immagini per jean pia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2" y="567985"/>
            <a:ext cx="1527466" cy="220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pitturaomnia.com/pitturaomnia_i0004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70" y="1863999"/>
            <a:ext cx="3521774" cy="47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117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057" y="365125"/>
            <a:ext cx="11008743" cy="2498845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produzioni</a:t>
            </a:r>
            <a:r>
              <a:rPr lang="it-IT" altLang="it-IT" sz="2800" b="1" i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simbolico-metaforiche</a:t>
            </a:r>
            <a:r>
              <a:rPr lang="it-IT" alt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sono associazioni, similitudini, metafore, tutta l’attività di pensiero, di espressione e di comunicazione i cui i linguaggi funzionano secondo le proprietà del pensiero ANALOGICO.  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058" y="2674190"/>
            <a:ext cx="5158596" cy="3985402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it-IT" alt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narrazioni e le produzioni artistiche portatrici di metafore consentono di affrontare indirettamente (simbolicamente), nel rapporto fra adulti e bambini, temi e problemi che sarebbe difficile, quando non impossibile, affrontare in forma diretta (abbandono, conflitti, paure, ecc.)                   </a:t>
            </a:r>
            <a:r>
              <a:rPr lang="it-IT" altLang="it-IT" sz="1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Lorenzo </a:t>
            </a:r>
            <a:r>
              <a:rPr lang="it-IT" altLang="it-IT" sz="12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Mattotti</a:t>
            </a:r>
            <a:r>
              <a:rPr lang="it-IT" altLang="it-IT" sz="1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12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Lisbeth</a:t>
            </a:r>
            <a:r>
              <a:rPr lang="it-IT" altLang="it-IT" sz="1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Zwerger</a:t>
            </a:r>
            <a:endParaRPr lang="it-IT" alt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Picture 7" descr="C:\Users\marco.dallari\Desktop\expo bambini\9e3c057b827c671b07f4824074d86f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744" y="2308974"/>
            <a:ext cx="3265488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93" y="3656641"/>
            <a:ext cx="3032077" cy="272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76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8857" y="1"/>
            <a:ext cx="11084943" cy="1138686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dimensione metaforica è svelata dalla molteplicità delle rappresentazioni: non esiste mai un solo modo di rappresentare.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857" y="5658927"/>
            <a:ext cx="11745966" cy="518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</a:rPr>
              <a:t>Fabian </a:t>
            </a:r>
            <a:r>
              <a:rPr lang="it-IT" dirty="0" err="1">
                <a:solidFill>
                  <a:srgbClr val="FFFFCC"/>
                </a:solidFill>
              </a:rPr>
              <a:t>Negrin</a:t>
            </a:r>
            <a:r>
              <a:rPr lang="it-IT" dirty="0">
                <a:solidFill>
                  <a:srgbClr val="FFFFCC"/>
                </a:solidFill>
              </a:rPr>
              <a:t>               </a:t>
            </a:r>
            <a:r>
              <a:rPr lang="it-IT" dirty="0" err="1">
                <a:solidFill>
                  <a:srgbClr val="FFFFCC"/>
                </a:solidFill>
              </a:rPr>
              <a:t>Kveta</a:t>
            </a:r>
            <a:r>
              <a:rPr lang="it-IT" dirty="0">
                <a:solidFill>
                  <a:srgbClr val="FFFFCC"/>
                </a:solidFill>
              </a:rPr>
              <a:t> </a:t>
            </a:r>
            <a:r>
              <a:rPr lang="it-IT" dirty="0" err="1">
                <a:solidFill>
                  <a:srgbClr val="FFFFCC"/>
                </a:solidFill>
              </a:rPr>
              <a:t>Pacovska</a:t>
            </a:r>
            <a:r>
              <a:rPr lang="it-IT" dirty="0">
                <a:solidFill>
                  <a:srgbClr val="FFFFCC"/>
                </a:solidFill>
              </a:rPr>
              <a:t>          </a:t>
            </a:r>
            <a:r>
              <a:rPr lang="it-IT" dirty="0" err="1">
                <a:solidFill>
                  <a:srgbClr val="FFFFCC"/>
                </a:solidFill>
              </a:rPr>
              <a:t>Lisbeth</a:t>
            </a:r>
            <a:r>
              <a:rPr lang="it-IT" dirty="0">
                <a:solidFill>
                  <a:srgbClr val="FFFFCC"/>
                </a:solidFill>
              </a:rPr>
              <a:t> </a:t>
            </a:r>
            <a:r>
              <a:rPr lang="it-IT" dirty="0" err="1">
                <a:solidFill>
                  <a:srgbClr val="FFFFCC"/>
                </a:solidFill>
              </a:rPr>
              <a:t>Zwerger</a:t>
            </a:r>
            <a:r>
              <a:rPr lang="it-IT" dirty="0">
                <a:solidFill>
                  <a:srgbClr val="FFFFCC"/>
                </a:solidFill>
              </a:rPr>
              <a:t>     Rosanna Facchini</a:t>
            </a:r>
          </a:p>
          <a:p>
            <a:endParaRPr lang="it-IT" dirty="0">
              <a:solidFill>
                <a:srgbClr val="FFFFCC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7" y="2473386"/>
            <a:ext cx="3083611" cy="3058540"/>
          </a:xfrm>
          <a:prstGeom prst="rect">
            <a:avLst/>
          </a:prstGeom>
        </p:spPr>
      </p:pic>
      <p:pic>
        <p:nvPicPr>
          <p:cNvPr id="1026" name="Picture 2" descr="Risultati immagini per lisbeth zwerger cappuccetto ros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26" y="2242868"/>
            <a:ext cx="2521423" cy="32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45" y="2242868"/>
            <a:ext cx="2703605" cy="3289058"/>
          </a:xfrm>
          <a:prstGeom prst="rect">
            <a:avLst/>
          </a:prstGeom>
        </p:spPr>
      </p:pic>
      <p:pic>
        <p:nvPicPr>
          <p:cNvPr id="7" name="Picture 5" descr="C:\Users\DiPSCo\Desktop\educazione sentimentale\facchini cappuccet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25" y="2674189"/>
            <a:ext cx="2779798" cy="28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897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 </a:t>
            </a:r>
          </a:p>
        </p:txBody>
      </p:sp>
      <p:sp>
        <p:nvSpPr>
          <p:cNvPr id="39939" name="Segnaposto contenuto 2"/>
          <p:cNvSpPr>
            <a:spLocks noGrp="1"/>
          </p:cNvSpPr>
          <p:nvPr>
            <p:ph idx="1"/>
          </p:nvPr>
        </p:nvSpPr>
        <p:spPr>
          <a:xfrm>
            <a:off x="5087938" y="2398143"/>
            <a:ext cx="5122862" cy="3728020"/>
          </a:xfrm>
        </p:spPr>
        <p:txBody>
          <a:bodyPr/>
          <a:lstStyle/>
          <a:p>
            <a:pPr marL="0" indent="0">
              <a:buNone/>
            </a:pPr>
            <a:r>
              <a:rPr lang="it-IT" altLang="it-IT" dirty="0">
                <a:solidFill>
                  <a:srgbClr val="FFFFCC"/>
                </a:solidFill>
              </a:rPr>
              <a:t>L'anatra, la morte e il tulipano</a:t>
            </a:r>
          </a:p>
          <a:p>
            <a:pPr marL="0" indent="0">
              <a:buNone/>
            </a:pPr>
            <a:r>
              <a:rPr lang="it-IT" altLang="it-IT" dirty="0" err="1">
                <a:solidFill>
                  <a:srgbClr val="FFFFCC"/>
                </a:solidFill>
              </a:rPr>
              <a:t>Wolf</a:t>
            </a:r>
            <a:r>
              <a:rPr lang="it-IT" altLang="it-IT" dirty="0">
                <a:solidFill>
                  <a:srgbClr val="FFFFCC"/>
                </a:solidFill>
              </a:rPr>
              <a:t> </a:t>
            </a:r>
            <a:r>
              <a:rPr lang="it-IT" altLang="it-IT" dirty="0" err="1">
                <a:solidFill>
                  <a:srgbClr val="FFFFCC"/>
                </a:solidFill>
              </a:rPr>
              <a:t>Erlbruch</a:t>
            </a:r>
            <a:r>
              <a:rPr lang="it-IT" altLang="it-IT" dirty="0">
                <a:solidFill>
                  <a:srgbClr val="FFFFCC"/>
                </a:solidFill>
              </a:rPr>
              <a:t> - ed. E/O</a:t>
            </a:r>
          </a:p>
        </p:txBody>
      </p:sp>
      <p:pic>
        <p:nvPicPr>
          <p:cNvPr id="39940" name="Picture 2" descr="http://www.casinadiraffaello.it/wp-content/uploads/2008/09/anatr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46052"/>
            <a:ext cx="3637023" cy="484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ttp://lnx.whipart.it/imagesart2/1179247498-Morte_Tulipano_Cali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86" y="3793294"/>
            <a:ext cx="2538083" cy="27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http://www.infanziaineuropa.eu/pix/redazione/erlbruch_anatra_mort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969" y="4830792"/>
            <a:ext cx="2422224" cy="177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AutoShape 8" descr="data:image/jpeg;base64,/9j/4AAQSkZJRgABAQAAAQABAAD/2wCEAAkGBxMTERMUExQVFhQVGBkYGBgXGBgcFxcTFxgWFhgaFRQYHSogHBsoHRcXITIhJSkrLi4uFx8zODMsNygtLisBCgoKDg0OGxAQGjgkHyQ0NywsLCwsLCwsLCwsLCwsLCwsLC8sLCwsLCwsLCwsLCwsLCwsLCwsLCwsLCwsLCwsLP/AABEIAOwA1gMBIgACEQEDEQH/xAAbAAEAAgMBAQAAAAAAAAAAAAAABQYDBAcCAf/EAEMQAAEDAgMFBQQGCQMEAwAAAAEAAhEDIQQSMQUGQVFhEyJxgZEyobHBI0JSYnLwBzM0gpKywtHhc6LxFCRDsxVTg//EABgBAQEBAQEAAAAAAAAAAAAAAAACAQME/8QAJxEBAQACAgIBBAAHAAAAAAAAAAECESExA0ESIlFx8BMjMlJhobH/2gAMAwEAAhEDEQA/AO2IiLwqEREBERAREQEREBERAREQEREBFhqYxgMFwnkL/BeXY6mBJe0DqY9VjWwi8UazXiWOa4c2kEeoXtawREQEREBERAREQEREBERARYMdim0mOe7QcOZJgAeJIUD/APO1GlrnFhaTBbET0aSfa8Z04arG6WVFiw2IbUaHNMg+48iOB6LKtBERGCIiAhMaoonGVi9xH1GmI5lupPnYeE+GW6ipN1mrbUExTaXfe0Z6m58hHVatfEucIdEchp6cR4r0NIIC0MVVDA5xMAXXHLO12xwkZR8F9cCsOEqZ2tPNbTzyXPTpawOFpMk8wYI8HC49VtYPaD2iHy4erh5wJ/N1rgWXg+CqZWdJuMvayU3hwBBkHRfVDbLxkP7M2DtPxcR5/Lqpld5dzbz5TV0IiKkiIiAiIgIiICIiCF3rP0dIc6o/kqHz0UDhsA+uXsYGZWESS5zbuzaZWHgDN9D1U7vM79QPvk+jCP6lj3O9isT/APc4eQaz5kqbjur3qMDsDi6RmmGn8LrnxDwBPqvNTbmKpjv0W+JDmjzce6rQvq5Tw/Gawtn+/wDqp5P7ptV8PvU4602xzDv8R71O7OxwqtLgIgkEdR1HAgg+a+4jZ1F9302E8y0T5O1C9YXBMpzkEZom5OkxqbanRbhj5JlzlufhueXjs+marOiIuzi+PdAJOgE+ireycYypTaWODoABg6GLzyKntoUnPpVGts5zHAHk4tIHvXL9z8QKFcU3yC9jRewzEjLPXUeJU5zcdfGvpf8A8qD3jY7KwfVm6r22sfVfintLsraZytgkWhpJPWZ9Ap/YFZ9Rhp1LlpkOOpadJ66j0XOzU26t/CRlb4e8LMSoDF7dLH9nTZJbIk6WsYjh1nyWXD42rBe9zQ0X0tbXx9VGq26S5daU0laNPabS1riRJAJE6SJhaWO2mIIH9vC2qauzb1tbGkZSz28wy6e1Mj3wugLmmwKZxGMptuRTPaPP4DYH97KI5SulLvjNRw8l5ERFTmIiICIiAiIgIiIIHed8OoeLz/IPmve6P6l551X+4gfJa28jw6vTZ9lmbye6P6CtvdCiW4YA6mpWPkaryPdCz2q/0plERakREQEREBUjeTZdGni2VX1BTa8A94gNLmOkgOPG7bePJXdaW1MAKwZMHI/PB0Pdc2/8U+SyxWOWqpeNo4Sq/tG1W57SWHODGkgTcR7l8biHMY5uHZUJcI7Rwj0Dg0ACTzVpGzakxFNrRxlzjH4YAHqsjNig+2+T91rQP92Y+9c/jXb+JioWHwj2jVgjrnJ8rCfVa+39oGjQawlxdUMCTcgamBYDjAgeqn94qBp1Syk5wDWtLiRTPfeSALtsLC/VVB2GqHEtdia9JxYWmXEFsT7AawAcLiQrxx55Zctzha8JuhiTTa41Ggva0lpLpaSASCQ25HPotyjuOTl7SqIF4Y2/8RPyUjsrfChVcGP+jcSQ0kHs3wYljz8DpKsSqxz+eTT2Vsulh2ZKbY5k+06OZ8z6lbiIiRERGCIiAiIgIiICIiCrbbH/AHbutKn7nVf7qT3Wq5sKw/eqD0qvHyUdvBbEkx/4m+51QrZ3HEYNo5VK3/uqEfFZO6u9RPIiLUCIiAiIgIiICIvqDne9dPNi6hyh1hroAzs239T71rUWEVpihTmnwggQeGgn5LHtF+bEYkvLpa4hoA4GpUIMjk0e5eXUGsq08lAkZXTOrnazYnp0usy+zrj0xksqUsrqj3Oa6zW+zd14gTz48VZN29supubRqzklrWl+rXOnKzNx+rb7wKqbHPa5wzZR2hGUAalwI1mIt6rexFBxFRrGl9TPmzuPsZQ1vP2u7wWdF5dQRRe7W1P+ow7Xn2x3X/jGvrr5qUVOYiIjBERAREQEREBEXmpUDQXOMAAkk6AC5JQV3eBw7Z3MUmz4F1SFn3Nd9A4cqjveGu/qUPjKpqZ6pEZ9AdQ2IaCDxgAnqSpTcyoOzqAfaDv4mgD+VRL9TrZ9KwoiK3IREQFr43HUqQmrUYwHTM4CfCdVsLn+9O5uLxGJdVbUpua6A0OLmmmwaNAAMjW41J0WyD1vNvjSLqDsO5znUamYmCGOaWua5t76HWFa9hbdo4qnmpOuPaYfaaeRHzFlUMN+jh0DPiAOYYwm0zAcXCPRRG0dh1sDUGRzruPZ1IiZjWJgiIPQE2C3hrrK+qk7I30cD2eJYSWi9Rsepbp1kc9ArZgNoUqzM9N4c3jHD8QNx5qdCiYs1DXxMZHNIteC0CpW1PEzmWBzqpdhxIbchsC9rGTwlZXBrMRiWU7veTmBJ9rNVLgOUzPiVrUKVUilmIDQ/KMs5muuJMj39VGXf79nXHppbdwoGaSXOzHnfiDA6rYwrqpbLZbctqGYOYkxHEat/iWDbOHAqQ57nHuyfGdfRZq1VrW917Q1/wBG++hPsu11sQT4clvrRe9tzd/HNwWLyTNKqBmIkgG8E+GngTyXSVyevRAb2YE1g+xjXMIJnwM+QV03J2s6pS7KofpaQH71PQHxEZT4LZUZRZERFqBERAREQEREBQe8eKktog695/4R7I8zf93qpxVDF1w+rUcDMugfhb3fksqsZy8Yu7bcAvm6lTLXifaDm+Md5p8r/wARXqtooxtQ06jXg3a4EDpa3uK575dfToiLxQrB7Q5ujhIXtdXAREQEREBY8Th21GlrwHNPA/mx6rIiCg7e3JeA52HJeCZLSe+OeU6Ee/xVUq1qtIlgDmEiH2LSQdWubxB0j+y7SsOLwdOqIqMa8feAPot23bj2yXh9QvfIZJJifdF/re9SFWlRiWBxPaAEDNdpGl4AOnornvNgGUqDTSYxmV4NmgCNf6W+iqNaqfpPpQTma4ACQTm4Hx+Sm9rx6aG0mtFUZabvB8uMgefxWXGg9nWApsGVwmRBiJgW8lqY+s57gZc7ieHGwHDiVtmlLqste7ujU30IkkarWtbDYsaT9MACxw4i5LSPta+PuUhsHFk1qdecpkiOE6Oa4ci0eonxgCxzXnugW08DfT8QWdmZwzk2ce8B9Z7eJGkkFs85W3H2yX07Pg8U2qwPYZB+IMEHzWZQO5rAKL8vsl49cjJ81PKUXsREWsEREBERB8fofBc/wVTvADkB8/mugVND4Fc32WdPAnrAsL+SnJeCZqH0hQlVxzO+WtrwB4ZhxU5nkD3KExYIeT4eHHX0Uui1boVu4+nMhpzDpmnMB5ifFxVgVO3SfFcjgWR8HfBXFXOnLLsREWpEREBERAREQRm8o/7WqeQn5fNUasM2YNpR3LZ7G8GePVX7bv7PV6tI9bKkvpVDUbDoa9hFgLCAbz5qMnTDpC4gVIpGGgNMAzrdoBMcLSpKnQrCo0uLRnY4WBIgAHSR+ZWoKIdTaXvIvpIidLfGFtVezBpvD3G4zAHhEEfDiikRtTAkMpVC45vZdoItrbwjwWns17TYvygQSOd8pjyMx9xTVdjCxvccYfDncC2S1wn1UXUw+R7u6WiRcgWaRqesK8bxpNjqW6dBrMM3ICGlzjcEH2i3Q/hUwtHYbgcPTyuDu7ciNdTp1W8iBERGCIiAiIgELmGzKkVAwz7A70d0zmkA87aLqC5hkgs5l1j4S4D3FTV4JtrP7BRu0aYDx+E/GPmpVjIEeH5/PNRW06vfEagEX55mT+eimukSm6TPp/BhPge40a/iPoVcVV9yKP66p1bTHgwZjHm8j91WhXJqOWV3RERakREQEREBERBH7fE4eoDNwBax7xAsfNUEdmDTkv8AYBcJdxEfP4q97y/s1QDUxHiCHfJUoip2lMsYB3QAXWm3Q/8AKnJ0wYcK2mGVMtNxNxAAgcALWFl7o53UcuTIYEEC063aOHPxWWiypneA7IXQ7gePCR194X3DNeczS+4dlPIm8GOSjbpppjEVHsqNDINqgBdILbOBbGo+N+IK+Y6g9z+86BUbYt0kCwPnC80MNnFJxfqDTJBu0ifrToYXh4HYBznS5riLkgQA4aWi3CSq/CfyntnYJ4w9PE4QkGIqUxoXNOVxDb6kE5b62UzsfedlSG1O47Sfqk9eXw6qN3BxYzVqQ0MVWi9gQGuieEx6FS+1tksk1GszT+sYNSPtMPB416q64Wa6TaKM2WHMDQHdrRcO476zeQdzHXh8JNGiIiAiIg81XQ0nkCfQLm2IhoongHD+V4+av2235cNXPKk/1ylUPHMmiSNWtkeX5KyrxS1D2ATqQJ8VCY2r9K4/ZBdbWZcTHoFJNxQLRFtPcQD8VC0DmNZ3EGB/D/lStfNy6OXA4edXs7Q/iqTUP80eSmlG7sunB4U86NP+Rqkl0y7cYIiLAREQEREBERBDb2MDsPlM94xbo1x+Spr6YaaX0jspEkFwkCPXirhvdSzUAAY7xv4seFRqoo5REF0EkXLg4tiNNLgeam9umPTbqNois0ZgQ4TqD3m6X8FgxVSk0kgEgwfPr0j0WHFYlhcwZLB3s6G+vHpw1W1iZdlIZlsWjW4MnUj3KVtGj2ZpOhrnFrpi9mzOgsOK2ntltZraWozTYFoIke+/msGEc4F4DZlvE6BsgGZ1g+9bNUvhjhlbnaWEzNsriLaStow7Axz2YnDVHOEd2m7W7S0tv8fJdUXFnD6P2jLYNuk9PPzXY8DX7SlTf9trXfxAH5q3LJrUx2VWP/HVNvu1dSPB2viDzW+ozefFNpYSvUcJ7NhcIsc4uyDw70XVa3D33fi6hoYimG1Q0va5gIa5oie64kg3B1g9OO642mReERFgIiIIzeb9kxH+m74Kn0vZvpEK5bxCcLX/ANN3wVOpmICyrx6RWDrwHN4scW9dGwf9pX3ZzoFSIEu+DW+cd08lpbUd2dVx4PDXT1Fj8/VbOy/YH3pcPEyB0+K3KSY7ZjbctOjbrfslEDRoLB4McWD3BSigtz6s0agn2Krh4SGv/qU6jBERGCIiAiIgIiII7eBk0HeLP52j4Eqh1MU4MpAMvEEyIJAIiQOkrom0/wBU6enrIhc5rMqGlTJLQ0C0gkyQSZjhb3cFN7dMOkZnc6AWgcv3RaNFNY81e4SWxmabDh4mVC4akXWLtA4km3Hn5areLmCnPak2Fu8OBGvj46rLFxgNEsrBucwZBI+yR/x6LZqYb6J4zyWP7oJERbl0PhqsO120yGPaHH6rtdJn4rLsyvdw7OSbtJub9bxr7wnrYjzVaHd0TmnhexMLpm6TicJSnVoLT+64ge6FzBzXlrSMrckt4+dtNQuibik/9O4F2YioeXFrDYDTVUjLpOY3Csq0306glj2lrhza4QVyFm420qWKaaIA7Ik0q+ZoBaPZDmzMmYIyxd2oXZEVTLSJXxswJ14xpPRfURYwREQRe9FbLhavUBv8ZDfmqW06+vopje7aTX1BQbcUyHPPDOfZb4gGT4hQjD6qa64zTQ3mw80g4askeR/IW1RpZcoi+VvnqTI43HJbbGAt0sef56LXdc8NfAWBOnO54LLlxpsx52s+5JgV2/eY71YG/wBCsyqe4T8xxZ4NqMp+bKTSfe6PJWxW5XsRERgiIgIiICIiCP3gBOHeA7Ke73vs99t/Jc3xdOmKF6mY5iCC4m0kAgDjb3rpe22tOHq5/ZDSXa+yLnS/Bc5xFSmaVZlJmYXIc0TGYZxwWVeLQ2SKea+gEceTtSFJUHTRcAw2m50gX4X+a09gvdnBawTA1P3Y5WUjg+0yvY1kSXTJEDNNomVOXa4+VsPUqUS0ZYi0Tw6mSo/Zz39o1pdE25/Ljf3qRwb6nZwagbEjrA6Rb5LQqNpinmdUh0iHEEAXE/nr1SfYYccxjXVQ4kmZFzBMnWOKt36M6gNGqAIhzT4kgydenuVCxe0aPb9wOyyA50d4tMSRN+cExwXYtk7OpUKYbRaA0gGeLrWJPH/KvWojJuoiIgREQFgx1J76bmsf2biID8uYt6gE6rOiNUOpubXpjuPZU1N5a5xJkkgyJ6kqDxFOtSfFRrmOF4I155SPaGgXWFqbWw1J9J/bAFjQXEm2UASSHag9VmlfLfbmoxRAEnS/jfkL8D6rA+tVdlZRaXVKhDG/iN5J5AX/ADKxYLYtR+FbVfVg9tkECBlnsiTBH1p6d0LpWxd36eHJcCXPIiT9Ucco4TxudFkk2u8Rm3f2U3DUGUhci73faqG7nHz9wCkURU5CIiMEREBERAREQaW3P2av/pv/AJSuctJDgKbntzVaskUny79YRmFmu0H1REeK6bjKOem9kxmaRPKRC59tHDmlWYx5fOdz/apjuua8S02JM8uE6KMtvT4PjZZUZhqFQBsPeM4dBFPQguPCTF4tp5LRpDEyHDIS9uaXyJuAdNdeSmMPRns4p1jlqPBhx9k5o+uI+qeAWsNnVajaQp0qriztGOh/XUgPOW46A+iyZXbrl4sdbRWHrYmb1GMBDjJOhB0vxn4LFS2ea7h2hqPLmS3LIvoRndDQBPAK4bO3OxLclqNOC4zq4h0kAkDrHkpF25H0Tu0rPe5ranZhoyMa5wcdLkiTzjor3fTn/Lk5u/399qDR2O5wZ2bQc7YNOmC50C2Z1+JmdAJF113dmlVZhaTKzcr2NDYkHuizbjpHoqv+jGmWCrmIPaAEf/m57HdPrN05q9rXHPOXqCIiOYiIgIiICit6MBUr4Z9OkQHOjUwHNBktJGk/4UqiyqxuruOTV92McHdk7O6mGmMrnuZLi6IGgPE+K2djboY5js4zUiYuHtaS3UgljiT5/JdQRTcP8us8+X2RW72HxFNjm13ZjILXZi43FwSRzE+alURU427uxERawREQEREBEVe3r3eqYsNDcQ6m0a04ljupiCT4ki3DVBKV9r4dgJdWpCBJ77Zt0mVS95NoYetUZWMBtMgZnAyRcg5QJLYLjpr5rYw36OGD265P4WBvxJW0P0d4W0vrGPvN+GRbw1aqmGY7VjT4tB+KyNaAIAgdEY2ABysvqwFDbe3lw+Ga7PUb2gBIpgy8mLS0aDqYClMZRL6b2Ne5hc0gPbGZpIiRNpVQwf6NcI29R1aq46kvygnie5B962a9sVHYO1cW+s1mDZLmRJLRAaQA7OAcrWkiYmZFuS7BRzZW5ozQM0aZovE8JWHZ+ApUGCnRY1jBwaIvzPM9TdbCWz0CIiwEREBERAREQEREBERAREQEREBERAREQEREBERAREQEREBERAREQf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4029075" y="-1790700"/>
            <a:ext cx="33909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4" name="AutoShape 10" descr="data:image/jpeg;base64,/9j/4AAQSkZJRgABAQAAAQABAAD/2wCEAAkGBxMTERMUExQVFhQVGBkYGBgXGBgcFxcTFxgWFhgaFRQYHSogHBsoHRcXITIhJSkrLi4uFx8zODMsNygtLisBCgoKDg0OGxAQGjgkHyQ0NywsLCwsLCwsLCwsLCwsLCwsLC8sLCwsLCwsLCwsLCwsLCwsLCwsLCwsLCwsLCwsLP/AABEIAOwA1gMBIgACEQEDEQH/xAAbAAEAAgMBAQAAAAAAAAAAAAAABQYDBAcCAf/EAEMQAAEDAgMFBQQGCQMEAwAAAAEAAhEDIQQSMQUGQVFhEyJxgZEyobHBI0JSYnLwBzM0gpKywtHhc6LxFCRDsxVTg//EABgBAQEBAQEAAAAAAAAAAAAAAAACAQME/8QAJxEBAQACAgIBBAAHAAAAAAAAAAECESExA0ESIlFx8BMjMlJhobH/2gAMAwEAAhEDEQA/AO2IiLwqEREBERAREQEREBERAREQEREBFhqYxgMFwnkL/BeXY6mBJe0DqY9VjWwi8UazXiWOa4c2kEeoXtawREQEREBERAREQEREBERARYMdim0mOe7QcOZJgAeJIUD/APO1GlrnFhaTBbET0aSfa8Z04arG6WVFiw2IbUaHNMg+48iOB6LKtBERGCIiAhMaoonGVi9xH1GmI5lupPnYeE+GW6ipN1mrbUExTaXfe0Z6m58hHVatfEucIdEchp6cR4r0NIIC0MVVDA5xMAXXHLO12xwkZR8F9cCsOEqZ2tPNbTzyXPTpawOFpMk8wYI8HC49VtYPaD2iHy4erh5wJ/N1rgWXg+CqZWdJuMvayU3hwBBkHRfVDbLxkP7M2DtPxcR5/Lqpld5dzbz5TV0IiKkiIiAiIgIiICIiCF3rP0dIc6o/kqHz0UDhsA+uXsYGZWESS5zbuzaZWHgDN9D1U7vM79QPvk+jCP6lj3O9isT/APc4eQaz5kqbjur3qMDsDi6RmmGn8LrnxDwBPqvNTbmKpjv0W+JDmjzce6rQvq5Tw/Gawtn+/wDqp5P7ptV8PvU4602xzDv8R71O7OxwqtLgIgkEdR1HAgg+a+4jZ1F9302E8y0T5O1C9YXBMpzkEZom5OkxqbanRbhj5JlzlufhueXjs+marOiIuzi+PdAJOgE+ireycYypTaWODoABg6GLzyKntoUnPpVGts5zHAHk4tIHvXL9z8QKFcU3yC9jRewzEjLPXUeJU5zcdfGvpf8A8qD3jY7KwfVm6r22sfVfintLsraZytgkWhpJPWZ9Ap/YFZ9Rhp1LlpkOOpadJ66j0XOzU26t/CRlb4e8LMSoDF7dLH9nTZJbIk6WsYjh1nyWXD42rBe9zQ0X0tbXx9VGq26S5daU0laNPabS1riRJAJE6SJhaWO2mIIH9vC2qauzb1tbGkZSz28wy6e1Mj3wugLmmwKZxGMptuRTPaPP4DYH97KI5SulLvjNRw8l5ERFTmIiICIiAiIgIiIIHed8OoeLz/IPmve6P6l551X+4gfJa28jw6vTZ9lmbye6P6CtvdCiW4YA6mpWPkaryPdCz2q/0plERakREQEREBUjeTZdGni2VX1BTa8A94gNLmOkgOPG7bePJXdaW1MAKwZMHI/PB0Pdc2/8U+SyxWOWqpeNo4Sq/tG1W57SWHODGkgTcR7l8biHMY5uHZUJcI7Rwj0Dg0ACTzVpGzakxFNrRxlzjH4YAHqsjNig+2+T91rQP92Y+9c/jXb+JioWHwj2jVgjrnJ8rCfVa+39oGjQawlxdUMCTcgamBYDjAgeqn94qBp1Syk5wDWtLiRTPfeSALtsLC/VVB2GqHEtdia9JxYWmXEFsT7AawAcLiQrxx55Zctzha8JuhiTTa41Ggva0lpLpaSASCQ25HPotyjuOTl7SqIF4Y2/8RPyUjsrfChVcGP+jcSQ0kHs3wYljz8DpKsSqxz+eTT2Vsulh2ZKbY5k+06OZ8z6lbiIiRERGCIiAiIgIiICIiCrbbH/AHbutKn7nVf7qT3Wq5sKw/eqD0qvHyUdvBbEkx/4m+51QrZ3HEYNo5VK3/uqEfFZO6u9RPIiLUCIiAiIgIiICIvqDne9dPNi6hyh1hroAzs239T71rUWEVpihTmnwggQeGgn5LHtF+bEYkvLpa4hoA4GpUIMjk0e5eXUGsq08lAkZXTOrnazYnp0usy+zrj0xksqUsrqj3Oa6zW+zd14gTz48VZN29supubRqzklrWl+rXOnKzNx+rb7wKqbHPa5wzZR2hGUAalwI1mIt6rexFBxFRrGl9TPmzuPsZQ1vP2u7wWdF5dQRRe7W1P+ow7Xn2x3X/jGvrr5qUVOYiIjBERAREQEREBEXmpUDQXOMAAkk6AC5JQV3eBw7Z3MUmz4F1SFn3Nd9A4cqjveGu/qUPjKpqZ6pEZ9AdQ2IaCDxgAnqSpTcyoOzqAfaDv4mgD+VRL9TrZ9KwoiK3IREQFr43HUqQmrUYwHTM4CfCdVsLn+9O5uLxGJdVbUpua6A0OLmmmwaNAAMjW41J0WyD1vNvjSLqDsO5znUamYmCGOaWua5t76HWFa9hbdo4qnmpOuPaYfaaeRHzFlUMN+jh0DPiAOYYwm0zAcXCPRRG0dh1sDUGRzruPZ1IiZjWJgiIPQE2C3hrrK+qk7I30cD2eJYSWi9Rsepbp1kc9ArZgNoUqzM9N4c3jHD8QNx5qdCiYs1DXxMZHNIteC0CpW1PEzmWBzqpdhxIbchsC9rGTwlZXBrMRiWU7veTmBJ9rNVLgOUzPiVrUKVUilmIDQ/KMs5muuJMj39VGXf79nXHppbdwoGaSXOzHnfiDA6rYwrqpbLZbctqGYOYkxHEat/iWDbOHAqQ57nHuyfGdfRZq1VrW917Q1/wBG++hPsu11sQT4clvrRe9tzd/HNwWLyTNKqBmIkgG8E+GngTyXSVyevRAb2YE1g+xjXMIJnwM+QV03J2s6pS7KofpaQH71PQHxEZT4LZUZRZERFqBERAREQEREBQe8eKktog695/4R7I8zf93qpxVDF1w+rUcDMugfhb3fksqsZy8Yu7bcAvm6lTLXifaDm+Md5p8r/wARXqtooxtQ06jXg3a4EDpa3uK575dfToiLxQrB7Q5ujhIXtdXAREQEREBY8Th21GlrwHNPA/mx6rIiCg7e3JeA52HJeCZLSe+OeU6Ee/xVUq1qtIlgDmEiH2LSQdWubxB0j+y7SsOLwdOqIqMa8feAPot23bj2yXh9QvfIZJJifdF/re9SFWlRiWBxPaAEDNdpGl4AOnornvNgGUqDTSYxmV4NmgCNf6W+iqNaqfpPpQTma4ACQTm4Hx+Sm9rx6aG0mtFUZabvB8uMgefxWXGg9nWApsGVwmRBiJgW8lqY+s57gZc7ieHGwHDiVtmlLqste7ujU30IkkarWtbDYsaT9MACxw4i5LSPta+PuUhsHFk1qdecpkiOE6Oa4ci0eonxgCxzXnugW08DfT8QWdmZwzk2ce8B9Z7eJGkkFs85W3H2yX07Pg8U2qwPYZB+IMEHzWZQO5rAKL8vsl49cjJ81PKUXsREWsEREBERB8fofBc/wVTvADkB8/mugVND4Fc32WdPAnrAsL+SnJeCZqH0hQlVxzO+WtrwB4ZhxU5nkD3KExYIeT4eHHX0Uui1boVu4+nMhpzDpmnMB5ifFxVgVO3SfFcjgWR8HfBXFXOnLLsREWpEREBERAREQRm8o/7WqeQn5fNUasM2YNpR3LZ7G8GePVX7bv7PV6tI9bKkvpVDUbDoa9hFgLCAbz5qMnTDpC4gVIpGGgNMAzrdoBMcLSpKnQrCo0uLRnY4WBIgAHSR+ZWoKIdTaXvIvpIidLfGFtVezBpvD3G4zAHhEEfDiikRtTAkMpVC45vZdoItrbwjwWns17TYvygQSOd8pjyMx9xTVdjCxvccYfDncC2S1wn1UXUw+R7u6WiRcgWaRqesK8bxpNjqW6dBrMM3ICGlzjcEH2i3Q/hUwtHYbgcPTyuDu7ciNdTp1W8iBERGCIiAiIgELmGzKkVAwz7A70d0zmkA87aLqC5hkgs5l1j4S4D3FTV4JtrP7BRu0aYDx+E/GPmpVjIEeH5/PNRW06vfEagEX55mT+eimukSm6TPp/BhPge40a/iPoVcVV9yKP66p1bTHgwZjHm8j91WhXJqOWV3RERakREQEREBERBH7fE4eoDNwBax7xAsfNUEdmDTkv8AYBcJdxEfP4q97y/s1QDUxHiCHfJUoip2lMsYB3QAXWm3Q/8AKnJ0wYcK2mGVMtNxNxAAgcALWFl7o53UcuTIYEEC063aOHPxWWiypneA7IXQ7gePCR194X3DNeczS+4dlPIm8GOSjbpppjEVHsqNDINqgBdILbOBbGo+N+IK+Y6g9z+86BUbYt0kCwPnC80MNnFJxfqDTJBu0ifrToYXh4HYBznS5riLkgQA4aWi3CSq/CfyntnYJ4w9PE4QkGIqUxoXNOVxDb6kE5b62UzsfedlSG1O47Sfqk9eXw6qN3BxYzVqQ0MVWi9gQGuieEx6FS+1tksk1GszT+sYNSPtMPB416q64Wa6TaKM2WHMDQHdrRcO476zeQdzHXh8JNGiIiAiIg81XQ0nkCfQLm2IhoongHD+V4+av2235cNXPKk/1ylUPHMmiSNWtkeX5KyrxS1D2ATqQJ8VCY2r9K4/ZBdbWZcTHoFJNxQLRFtPcQD8VC0DmNZ3EGB/D/lStfNy6OXA4edXs7Q/iqTUP80eSmlG7sunB4U86NP+Rqkl0y7cYIiLAREQEREBERBDb2MDsPlM94xbo1x+Spr6YaaX0jspEkFwkCPXirhvdSzUAAY7xv4seFRqoo5REF0EkXLg4tiNNLgeam9umPTbqNois0ZgQ4TqD3m6X8FgxVSk0kgEgwfPr0j0WHFYlhcwZLB3s6G+vHpw1W1iZdlIZlsWjW4MnUj3KVtGj2ZpOhrnFrpi9mzOgsOK2ntltZraWozTYFoIke+/msGEc4F4DZlvE6BsgGZ1g+9bNUvhjhlbnaWEzNsriLaStow7Axz2YnDVHOEd2m7W7S0tv8fJdUXFnD6P2jLYNuk9PPzXY8DX7SlTf9trXfxAH5q3LJrUx2VWP/HVNvu1dSPB2viDzW+ozefFNpYSvUcJ7NhcIsc4uyDw70XVa3D33fi6hoYimG1Q0va5gIa5oie64kg3B1g9OO642mReERFgIiIIzeb9kxH+m74Kn0vZvpEK5bxCcLX/ANN3wVOpmICyrx6RWDrwHN4scW9dGwf9pX3ZzoFSIEu+DW+cd08lpbUd2dVx4PDXT1Fj8/VbOy/YH3pcPEyB0+K3KSY7ZjbctOjbrfslEDRoLB4McWD3BSigtz6s0agn2Krh4SGv/qU6jBERGCIiAiIgIiII7eBk0HeLP52j4Eqh1MU4MpAMvEEyIJAIiQOkrom0/wBU6enrIhc5rMqGlTJLQ0C0gkyQSZjhb3cFN7dMOkZnc6AWgcv3RaNFNY81e4SWxmabDh4mVC4akXWLtA4km3Hn5areLmCnPak2Fu8OBGvj46rLFxgNEsrBucwZBI+yR/x6LZqYb6J4zyWP7oJERbl0PhqsO120yGPaHH6rtdJn4rLsyvdw7OSbtJub9bxr7wnrYjzVaHd0TmnhexMLpm6TicJSnVoLT+64ge6FzBzXlrSMrckt4+dtNQuibik/9O4F2YioeXFrDYDTVUjLpOY3Csq0306glj2lrhza4QVyFm420qWKaaIA7Ik0q+ZoBaPZDmzMmYIyxd2oXZEVTLSJXxswJ14xpPRfURYwREQRe9FbLhavUBv8ZDfmqW06+vopje7aTX1BQbcUyHPPDOfZb4gGT4hQjD6qa64zTQ3mw80g4askeR/IW1RpZcoi+VvnqTI43HJbbGAt0sef56LXdc8NfAWBOnO54LLlxpsx52s+5JgV2/eY71YG/wBCsyqe4T8xxZ4NqMp+bKTSfe6PJWxW5XsRERgiIgIiICIiCP3gBOHeA7Ke73vs99t/Jc3xdOmKF6mY5iCC4m0kAgDjb3rpe22tOHq5/ZDSXa+yLnS/Bc5xFSmaVZlJmYXIc0TGYZxwWVeLQ2SKea+gEceTtSFJUHTRcAw2m50gX4X+a09gvdnBawTA1P3Y5WUjg+0yvY1kSXTJEDNNomVOXa4+VsPUqUS0ZYi0Tw6mSo/Zz39o1pdE25/Ljf3qRwb6nZwagbEjrA6Rb5LQqNpinmdUh0iHEEAXE/nr1SfYYccxjXVQ4kmZFzBMnWOKt36M6gNGqAIhzT4kgydenuVCxe0aPb9wOyyA50d4tMSRN+cExwXYtk7OpUKYbRaA0gGeLrWJPH/KvWojJuoiIgREQFgx1J76bmsf2biID8uYt6gE6rOiNUOpubXpjuPZU1N5a5xJkkgyJ6kqDxFOtSfFRrmOF4I155SPaGgXWFqbWw1J9J/bAFjQXEm2UASSHag9VmlfLfbmoxRAEnS/jfkL8D6rA+tVdlZRaXVKhDG/iN5J5AX/ADKxYLYtR+FbVfVg9tkECBlnsiTBH1p6d0LpWxd36eHJcCXPIiT9Ucco4TxudFkk2u8Rm3f2U3DUGUhci73faqG7nHz9wCkURU5CIiMEREBERAREQaW3P2av/pv/AJSuctJDgKbntzVaskUny79YRmFmu0H1REeK6bjKOem9kxmaRPKRC59tHDmlWYx5fOdz/apjuua8S02JM8uE6KMtvT4PjZZUZhqFQBsPeM4dBFPQguPCTF4tp5LRpDEyHDIS9uaXyJuAdNdeSmMPRns4p1jlqPBhx9k5o+uI+qeAWsNnVajaQp0qriztGOh/XUgPOW46A+iyZXbrl4sdbRWHrYmb1GMBDjJOhB0vxn4LFS2ea7h2hqPLmS3LIvoRndDQBPAK4bO3OxLclqNOC4zq4h0kAkDrHkpF25H0Tu0rPe5ranZhoyMa5wcdLkiTzjor3fTn/Lk5u/399qDR2O5wZ2bQc7YNOmC50C2Z1+JmdAJF113dmlVZhaTKzcr2NDYkHuizbjpHoqv+jGmWCrmIPaAEf/m57HdPrN05q9rXHPOXqCIiOYiIgIiICit6MBUr4Z9OkQHOjUwHNBktJGk/4UqiyqxuruOTV92McHdk7O6mGmMrnuZLi6IGgPE+K2djboY5js4zUiYuHtaS3UgljiT5/JdQRTcP8us8+X2RW72HxFNjm13ZjILXZi43FwSRzE+alURU427uxERawREQEREBEVe3r3eqYsNDcQ6m0a04ljupiCT4ki3DVBKV9r4dgJdWpCBJ77Zt0mVS95NoYetUZWMBtMgZnAyRcg5QJLYLjpr5rYw36OGD265P4WBvxJW0P0d4W0vrGPvN+GRbw1aqmGY7VjT4tB+KyNaAIAgdEY2ABysvqwFDbe3lw+Ga7PUb2gBIpgy8mLS0aDqYClMZRL6b2Ne5hc0gPbGZpIiRNpVQwf6NcI29R1aq46kvygnie5B962a9sVHYO1cW+s1mDZLmRJLRAaQA7OAcrWkiYmZFuS7BRzZW5ozQM0aZovE8JWHZ+ApUGCnRY1jBwaIvzPM9TdbCWz0CIiwEREBERAREQEREBERAREQEREBERAREQEREBERAREQEREBERAREQf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838200" y="103188"/>
            <a:ext cx="10324381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FFFFCC"/>
                </a:solidFill>
                <a:cs typeface="Arial" panose="020B0604020202020204" pitchFamily="34" charset="0"/>
              </a:rPr>
              <a:t>Attraverso un racconto illustrato è possibile affrontare tematiche delicate e inquietanti</a:t>
            </a:r>
          </a:p>
        </p:txBody>
      </p:sp>
      <p:pic>
        <p:nvPicPr>
          <p:cNvPr id="39945" name="Picture 12" descr="https://encrypted-tbn3.gstatic.com/images?q=tbn:ANd9GcRIYbDrZgJ9RKPrifIgu6L-inm9Qsp004lX9-arOQhHsM1XMLdpJQ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30" y="3793295"/>
            <a:ext cx="2056678" cy="280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489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2191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L’arte visuale è un serbatoio immenso di metafore visive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6735" y="6245525"/>
            <a:ext cx="12015265" cy="4830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</a:rPr>
              <a:t>René Magritte  </a:t>
            </a:r>
            <a:r>
              <a:rPr lang="it-IT" dirty="0" err="1">
                <a:solidFill>
                  <a:srgbClr val="FFFFCC"/>
                </a:solidFill>
              </a:rPr>
              <a:t>Les</a:t>
            </a:r>
            <a:r>
              <a:rPr lang="it-IT" dirty="0">
                <a:solidFill>
                  <a:srgbClr val="FFFFCC"/>
                </a:solidFill>
              </a:rPr>
              <a:t> </a:t>
            </a:r>
            <a:r>
              <a:rPr lang="it-IT" dirty="0" err="1">
                <a:solidFill>
                  <a:srgbClr val="FFFFCC"/>
                </a:solidFill>
              </a:rPr>
              <a:t>amants</a:t>
            </a:r>
            <a:r>
              <a:rPr lang="it-IT" dirty="0">
                <a:solidFill>
                  <a:srgbClr val="FFFFCC"/>
                </a:solidFill>
              </a:rPr>
              <a:t>, 1928; </a:t>
            </a:r>
            <a:r>
              <a:rPr lang="it-IT" dirty="0" err="1">
                <a:solidFill>
                  <a:srgbClr val="FFFFCC"/>
                </a:solidFill>
              </a:rPr>
              <a:t>Fils</a:t>
            </a:r>
            <a:r>
              <a:rPr lang="it-IT" dirty="0">
                <a:solidFill>
                  <a:srgbClr val="FFFFCC"/>
                </a:solidFill>
              </a:rPr>
              <a:t> de l’</a:t>
            </a:r>
            <a:r>
              <a:rPr lang="it-IT" dirty="0" err="1">
                <a:solidFill>
                  <a:srgbClr val="FFFFCC"/>
                </a:solidFill>
              </a:rPr>
              <a:t>homme</a:t>
            </a:r>
            <a:r>
              <a:rPr lang="it-IT" dirty="0">
                <a:solidFill>
                  <a:srgbClr val="FFFFCC"/>
                </a:solidFill>
              </a:rPr>
              <a:t>, 1964; La </a:t>
            </a:r>
            <a:r>
              <a:rPr lang="it-IT" dirty="0" err="1">
                <a:solidFill>
                  <a:srgbClr val="FFFFCC"/>
                </a:solidFill>
              </a:rPr>
              <a:t>reproduction</a:t>
            </a:r>
            <a:r>
              <a:rPr lang="it-IT" dirty="0">
                <a:solidFill>
                  <a:srgbClr val="FFFFCC"/>
                </a:solidFill>
              </a:rPr>
              <a:t> interdite 1937</a:t>
            </a:r>
          </a:p>
          <a:p>
            <a:pPr marL="0" indent="0">
              <a:buNone/>
            </a:pPr>
            <a:endParaRPr lang="it-IT" dirty="0">
              <a:solidFill>
                <a:srgbClr val="FFFFCC"/>
              </a:solidFill>
            </a:endParaRPr>
          </a:p>
        </p:txBody>
      </p:sp>
      <p:pic>
        <p:nvPicPr>
          <p:cNvPr id="1026" name="Picture 2" descr="Risultati immagini per magritte les ama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35" y="2590375"/>
            <a:ext cx="4261449" cy="31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862" y="1232192"/>
            <a:ext cx="3636301" cy="45542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842" y="1232192"/>
            <a:ext cx="3656876" cy="45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60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20875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repertori dell’arte visuale ci sono infiniti esempi di produzione metaforica 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 </a:t>
            </a:r>
            <a:r>
              <a:rPr lang="it-IT" sz="20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Khalo</a:t>
            </a: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Concetto </a:t>
            </a:r>
            <a:r>
              <a:rPr lang="it-IT" sz="20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Pozzati</a:t>
            </a:r>
            <a:r>
              <a:rPr lang="it-IT" sz="20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Piero Manzoni, Nicoletta Crocella</a:t>
            </a:r>
            <a:endParaRPr lang="it-IT" sz="28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http://3.bp.blogspot.com/-54OaqtJpC8g/TdbOn1i9t9I/AAAAAAAAADQ/T7pBCYHgZc4/s1600/frida-kahlo-venadito19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8" y="2667000"/>
            <a:ext cx="4118712" cy="31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nicoletta crocella il filo del discor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776" y="2667000"/>
            <a:ext cx="3696526" cy="31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DiPSCo\Desktop\A ritratto\11 pozzati ciao rob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2058" y="2667001"/>
            <a:ext cx="3579760" cy="31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2694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771" y="0"/>
            <a:ext cx="9918580" cy="2277373"/>
          </a:xfrm>
        </p:spPr>
        <p:txBody>
          <a:bodyPr>
            <a:normAutofit fontScale="90000"/>
          </a:bodyPr>
          <a:lstStyle/>
          <a:p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Quello dell’arte è un linguaggio veicolare per eccellenza.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Colonna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traiana, 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Dicksee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Romeo e Giulietta </a:t>
            </a:r>
            <a:b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Rembrandt, Il ritorno del figliol prodigo, Lezione di anatomia del dott.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Tulp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Banksy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kissing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coppers</a:t>
            </a:r>
            <a:b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0770" y="2277374"/>
            <a:ext cx="4798243" cy="4580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Risultati immagini per rembrandt figliol prodi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25" y="1299749"/>
            <a:ext cx="2422393" cy="24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12" y="3994358"/>
            <a:ext cx="3945129" cy="26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30" y="2032465"/>
            <a:ext cx="2347308" cy="1758215"/>
          </a:xfrm>
          <a:prstGeom prst="rect">
            <a:avLst/>
          </a:prstGeom>
        </p:spPr>
      </p:pic>
      <p:pic>
        <p:nvPicPr>
          <p:cNvPr id="6" name="Picture 4" descr="GFM Painting - Riproduzione fatta a mano di Pittura ad Olio. Soggetto:Romeo And Juliet,Pittura ad Olio di Sir Frank Dicksee - 8 By 10 polli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76" y="1082853"/>
            <a:ext cx="1813277" cy="2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840" y="3994358"/>
            <a:ext cx="2963078" cy="26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2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771" y="0"/>
            <a:ext cx="9918580" cy="2277373"/>
          </a:xfrm>
        </p:spPr>
        <p:txBody>
          <a:bodyPr>
            <a:normAutofit fontScale="90000"/>
          </a:bodyPr>
          <a:lstStyle/>
          <a:p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Quello dell’arte è un linguaggio veicolare per eccellenza.</a:t>
            </a: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Colonna</a:t>
            </a:r>
            <a:r>
              <a:rPr lang="it-IT" sz="28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traiana, 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Dicksee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Romeo e Giulietta </a:t>
            </a:r>
            <a:b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Rembrandt, Il ritorno del figliol prodigo, Lezione di anatomia del dott.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Tulp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Banksy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kissing</a:t>
            </a: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coppers</a:t>
            </a:r>
            <a:b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1600" dirty="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0770" y="2277374"/>
            <a:ext cx="4798243" cy="45806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artisti hanno sempre raccontato vicende e pensiero umani, hanno collaborato, con le immagini, alla costruzione delle grandi narrazioni religiose, mitologiche, storiche, hanno dato visibilità a eroismi, miserie, hanno immortalato personaggi, hanno creato figure dei fatti, delle idee, delle emozioni, hanno rappresentato le manifestazioni della natura e illustrato le leggi della fisica e le conquiste della scienza. </a:t>
            </a:r>
          </a:p>
          <a:p>
            <a:endParaRPr lang="it-IT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isultati immagini per rembrandt figliol prodi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25" y="1299749"/>
            <a:ext cx="2422393" cy="24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12" y="3994358"/>
            <a:ext cx="3945129" cy="26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30" y="2032465"/>
            <a:ext cx="2347308" cy="1758215"/>
          </a:xfrm>
          <a:prstGeom prst="rect">
            <a:avLst/>
          </a:prstGeom>
        </p:spPr>
      </p:pic>
      <p:pic>
        <p:nvPicPr>
          <p:cNvPr id="6" name="Picture 4" descr="GFM Painting - Riproduzione fatta a mano di Pittura ad Olio. Soggetto:Romeo And Juliet,Pittura ad Olio di Sir Frank Dicksee - 8 By 10 polli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76" y="1082853"/>
            <a:ext cx="1813277" cy="2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24" y="3994357"/>
            <a:ext cx="2963078" cy="26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 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>
          <a:xfrm>
            <a:off x="1698170" y="365125"/>
            <a:ext cx="10126437" cy="660173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Ernst H. </a:t>
            </a:r>
            <a:r>
              <a:rPr lang="it-IT" altLang="it-IT" dirty="0" err="1">
                <a:solidFill>
                  <a:srgbClr val="FFFFCC"/>
                </a:solidFill>
              </a:rPr>
              <a:t>Gombrich</a:t>
            </a:r>
            <a:r>
              <a:rPr lang="it-IT" altLang="it-IT" dirty="0">
                <a:solidFill>
                  <a:srgbClr val="FFFFCC"/>
                </a:solidFill>
              </a:rPr>
              <a:t>: «L’oggetto di queste mie meditazioni è un modestissimo cavallino di legno (…) il suo corpo a manico di scopa (…) la testa rozzamente scolpita. (…)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E’ il ritratto di un cavallo?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No davvero.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Cosa che sostituisce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un cavallo?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Si, questo si».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Gombrich</a:t>
            </a: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formula una teoria dell’arte, che è anche teoria del pensiero creativo, in cui lo “spirito del gioco” costituisce il principio generatore di un’opera d’arte che prima di tutto, ancor prima di essere opera d’arte, è un simbolo. Deve cioè essere in grado di sostituire qualcosa.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sz="1600" dirty="0" err="1">
                <a:solidFill>
                  <a:srgbClr val="FFFFCC"/>
                </a:solidFill>
              </a:rPr>
              <a:t>Gombrich</a:t>
            </a:r>
            <a:r>
              <a:rPr lang="it-IT" altLang="it-IT" sz="1600" dirty="0">
                <a:solidFill>
                  <a:srgbClr val="FFFFCC"/>
                </a:solidFill>
              </a:rPr>
              <a:t> E.H. (1963), A cavallo di un manico di scopa  Torino, Einaudi , 1971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</p:txBody>
      </p:sp>
      <p:pic>
        <p:nvPicPr>
          <p:cNvPr id="25604" name="Picture 2" descr="E:\alto pordenone\gombrich_grandchildren200x1-78de7c9eeeba980c6a3493d0e6cf8d449b47c7ca-s3-c8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93" y="1164037"/>
            <a:ext cx="3526507" cy="294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Marco Dallari\Desktop\alto pordenone\cavallo_con_asta_l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" y="492125"/>
            <a:ext cx="1597025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258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 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>
          <a:xfrm>
            <a:off x="1698170" y="365125"/>
            <a:ext cx="10126437" cy="660173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Ernst H. </a:t>
            </a:r>
            <a:r>
              <a:rPr lang="it-IT" altLang="it-IT" dirty="0" err="1">
                <a:solidFill>
                  <a:srgbClr val="FFFFCC"/>
                </a:solidFill>
              </a:rPr>
              <a:t>Gombrich</a:t>
            </a:r>
            <a:r>
              <a:rPr lang="it-IT" altLang="it-IT" dirty="0">
                <a:solidFill>
                  <a:srgbClr val="FFFFCC"/>
                </a:solidFill>
              </a:rPr>
              <a:t>: «L’oggetto di queste mie meditazioni è un modestissimo cavallino di legno (…) il suo corpo a manico di scopa (…) la testa rozzamente scolpita. (…)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E’ il ritratto di un cavallo?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No davvero.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Cosa che sostituisce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un cavallo?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>
                <a:solidFill>
                  <a:srgbClr val="FFFFCC"/>
                </a:solidFill>
              </a:rPr>
              <a:t>Si, questo si».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dirty="0" err="1">
                <a:solidFill>
                  <a:srgbClr val="FFFFCC"/>
                </a:solidFill>
              </a:rPr>
              <a:t>Gombrich</a:t>
            </a:r>
            <a:r>
              <a:rPr lang="it-IT" altLang="it-IT" dirty="0">
                <a:solidFill>
                  <a:srgbClr val="FFFFCC"/>
                </a:solidFill>
              </a:rPr>
              <a:t> formula una teoria dell’arte, che è anche teoria del pensiero creativo, in cui lo “spirito del gioco” costituisce il principio generatore di un’opera d’arte che prima di tutto, ancor prima di essere opera d’arte, è un simbolo. Deve cioè essere in grado di sostituire qualcosa.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it-IT" sz="1600" dirty="0" err="1">
                <a:solidFill>
                  <a:srgbClr val="FFFFCC"/>
                </a:solidFill>
              </a:rPr>
              <a:t>Gombrich</a:t>
            </a:r>
            <a:r>
              <a:rPr lang="it-IT" altLang="it-IT" sz="1600" dirty="0">
                <a:solidFill>
                  <a:srgbClr val="FFFFCC"/>
                </a:solidFill>
              </a:rPr>
              <a:t> E.H. (1963), A cavallo di un manico di scopa  Torino, Einaudi , 1971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altLang="it-IT" dirty="0">
              <a:solidFill>
                <a:srgbClr val="FFFFCC"/>
              </a:solidFill>
            </a:endParaRPr>
          </a:p>
        </p:txBody>
      </p:sp>
      <p:pic>
        <p:nvPicPr>
          <p:cNvPr id="25604" name="Picture 2" descr="E:\alto pordenone\gombrich_grandchildren200x1-78de7c9eeeba980c6a3493d0e6cf8d449b47c7ca-s3-c8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93" y="1164037"/>
            <a:ext cx="3526507" cy="294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Marco Dallari\Desktop\alto pordenone\cavallo_con_asta_l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" y="492125"/>
            <a:ext cx="1597025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84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28026" y="4076701"/>
            <a:ext cx="1882775" cy="24479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Andrea Mantegna</a:t>
            </a:r>
          </a:p>
          <a:p>
            <a:pPr marL="0" indent="0">
              <a:buNone/>
              <a:defRPr/>
            </a:pPr>
            <a:r>
              <a:rPr lang="it-IT" sz="2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Volta della camera degli sposi</a:t>
            </a:r>
          </a:p>
        </p:txBody>
      </p:sp>
      <p:pic>
        <p:nvPicPr>
          <p:cNvPr id="27652" name="Picture 2" descr="C:\Users\Marco Dallari\Desktop\alto pordenone\volta della Camera degli Sposi del Mantegna 1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33375"/>
            <a:ext cx="6065838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7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681" y="122831"/>
            <a:ext cx="11248495" cy="1856094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FFCC"/>
                </a:solidFill>
              </a:rPr>
              <a:t>Alberto Burri </a:t>
            </a:r>
            <a:r>
              <a:rPr lang="it-IT" sz="2800" i="1" dirty="0">
                <a:solidFill>
                  <a:srgbClr val="FFFFCC"/>
                </a:solidFill>
              </a:rPr>
              <a:t>Sacco</a:t>
            </a:r>
            <a:r>
              <a:rPr lang="it-IT" sz="2800" dirty="0">
                <a:solidFill>
                  <a:srgbClr val="FFFFCC"/>
                </a:solidFill>
              </a:rPr>
              <a:t>   </a:t>
            </a:r>
            <a:br>
              <a:rPr lang="it-IT" sz="2800" dirty="0">
                <a:solidFill>
                  <a:srgbClr val="FFFFCC"/>
                </a:solidFill>
              </a:rPr>
            </a:br>
            <a:r>
              <a:rPr lang="it-IT" sz="2800" dirty="0" err="1">
                <a:solidFill>
                  <a:srgbClr val="FFFFCC"/>
                </a:solidFill>
              </a:rPr>
              <a:t>Hannah</a:t>
            </a:r>
            <a:r>
              <a:rPr lang="it-IT" sz="2800" dirty="0">
                <a:solidFill>
                  <a:srgbClr val="FFFFCC"/>
                </a:solidFill>
              </a:rPr>
              <a:t> </a:t>
            </a:r>
            <a:r>
              <a:rPr lang="it-IT" sz="2800" dirty="0" err="1">
                <a:solidFill>
                  <a:srgbClr val="FFFFCC"/>
                </a:solidFill>
              </a:rPr>
              <a:t>Höch</a:t>
            </a:r>
            <a:r>
              <a:rPr lang="it-IT" sz="2800" dirty="0">
                <a:solidFill>
                  <a:srgbClr val="FFFFCC"/>
                </a:solidFill>
              </a:rPr>
              <a:t> </a:t>
            </a:r>
            <a:r>
              <a:rPr lang="it-IT" sz="2800" i="1" dirty="0">
                <a:solidFill>
                  <a:srgbClr val="FFFFCC"/>
                </a:solidFill>
              </a:rPr>
              <a:t>Anti </a:t>
            </a:r>
            <a:r>
              <a:rPr lang="it-IT" sz="2800" i="1" dirty="0" err="1">
                <a:solidFill>
                  <a:srgbClr val="FFFFCC"/>
                </a:solidFill>
              </a:rPr>
              <a:t>beau</a:t>
            </a:r>
            <a:br>
              <a:rPr lang="it-IT" sz="2800" i="1" dirty="0">
                <a:solidFill>
                  <a:srgbClr val="FFFFCC"/>
                </a:solidFill>
              </a:rPr>
            </a:br>
            <a:r>
              <a:rPr lang="it-IT" sz="2800" dirty="0">
                <a:solidFill>
                  <a:srgbClr val="FFFFCC"/>
                </a:solidFill>
              </a:rPr>
              <a:t>Marcel Duchamp  </a:t>
            </a:r>
            <a:r>
              <a:rPr lang="it-IT" sz="2800" i="1" dirty="0">
                <a:solidFill>
                  <a:srgbClr val="FFFFCC"/>
                </a:solidFill>
              </a:rPr>
              <a:t>Ruota da bicicletta</a:t>
            </a:r>
            <a:endParaRPr lang="it-IT" sz="2800" dirty="0">
              <a:solidFill>
                <a:srgbClr val="FFFFCC"/>
              </a:solidFill>
            </a:endParaRPr>
          </a:p>
        </p:txBody>
      </p:sp>
      <p:pic>
        <p:nvPicPr>
          <p:cNvPr id="4100" name="Picture 4" descr="http://www.interris.it/wp-content/uploads/2015/06/105_burr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1" y="2265528"/>
            <a:ext cx="5137001" cy="38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marco.dallari\Desktop\DADA\c2c14bf92c7833b276c42525d7e8fce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52" y="2106903"/>
            <a:ext cx="3255608" cy="4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34" y="456677"/>
            <a:ext cx="3136184" cy="56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73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297283"/>
            <a:ext cx="10515600" cy="560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FFFFCC"/>
                </a:solidFill>
              </a:rPr>
              <a:t>Osvaldo Licini </a:t>
            </a:r>
            <a:r>
              <a:rPr lang="it-IT" sz="2000" i="1" dirty="0" err="1">
                <a:solidFill>
                  <a:srgbClr val="FFFFCC"/>
                </a:solidFill>
              </a:rPr>
              <a:t>Amalassunta</a:t>
            </a:r>
            <a:r>
              <a:rPr lang="it-IT" sz="2000" i="1" dirty="0">
                <a:solidFill>
                  <a:srgbClr val="FFFFCC"/>
                </a:solidFill>
              </a:rPr>
              <a:t> su fondo nero</a:t>
            </a:r>
            <a:r>
              <a:rPr lang="it-IT" sz="2000" dirty="0">
                <a:solidFill>
                  <a:srgbClr val="FFFFCC"/>
                </a:solidFill>
              </a:rPr>
              <a:t>, 1950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16" y="219022"/>
            <a:ext cx="8305801" cy="58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10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2029</Words>
  <Application>Microsoft Office PowerPoint</Application>
  <PresentationFormat>Widescreen</PresentationFormat>
  <Paragraphs>210</Paragraphs>
  <Slides>46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David</vt:lpstr>
      <vt:lpstr>Per </vt:lpstr>
      <vt:lpstr>Stencil</vt:lpstr>
      <vt:lpstr>Times New Roman</vt:lpstr>
      <vt:lpstr>Tema di Office</vt:lpstr>
      <vt:lpstr>Presentazione standard di PowerPoint</vt:lpstr>
      <vt:lpstr>Per rendersi conto delle potenzialità educative dell’arte fin dalla prima infanzia</vt:lpstr>
      <vt:lpstr>Jean Piaget, ha individuato nel gioco simbolico una fase fondamentale dello sviluppo infantile       A partire dal secondo anno di vita   </vt:lpstr>
      <vt:lpstr>Jean Piaget, ha individuato nel gioco simbolico una fase fondamentale dello sviluppo infantile       A partire dal secondo anno di vita   </vt:lpstr>
      <vt:lpstr> </vt:lpstr>
      <vt:lpstr> </vt:lpstr>
      <vt:lpstr> </vt:lpstr>
      <vt:lpstr>Alberto Burri Sacco    Hannah Höch Anti beau Marcel Duchamp  Ruota da bicicletta</vt:lpstr>
      <vt:lpstr>Presentazione standard di PowerPoint</vt:lpstr>
      <vt:lpstr>Alessandro Bergonzoni</vt:lpstr>
      <vt:lpstr> Fosco Maraini </vt:lpstr>
      <vt:lpstr>Una metafora è un significante a cui giochiamo a cambiare significato. In termini psicologici e pedagogici intendiamo con questo termine ogni prodotto simbolico al quale per essere compreso non basti un procedimento di DECODIFICA (sapere qual è il suo significato convenzionale) ma occorra l’aggiunta di un processo ERMENEUTICO (interpretativo)  </vt:lpstr>
      <vt:lpstr>Se fossi albero  allungherei le radici  nella terra come mani in un sacco di oro zecchino (Giusi Quarenghi – Se fossi albero)  Qui abbiamo un esempio di particolare costrutto metaforico chiamato personificazione Giuseppe Ungaretti ci offre un esempio di similitudine. </vt:lpstr>
      <vt:lpstr>Se fossi albero  allungherei le radici  nella terra come mani in un sacco di oro zecchino (Giusi Quarenghi – Se fossi albero)  Qui abbiamo un esempio di particolare costrutto metaforico chiamato personificazione Giuseppe Ungaretti ci offre un esempio di similitudine. </vt:lpstr>
      <vt:lpstr>Personificazioni:  Giuseppe Penone - Continuerà a crescere tranne che in quel punto, 2004.  Giuseppe Penone, Rovesciare i propri occhi – progetto, 1970, Similitudine: Piero Manzoni – Uova scultura 1960</vt:lpstr>
      <vt:lpstr>  I linguaggi (parole, immagini, numeri…) permettono di trasmettere, conservare ed elaborare informazioni tramite segni e simboli e consentono ai soggetti di rappresentare e comunicare anche contenuti riferibili ad altro da sé, sono in massima parte appresi e si evolvono nel corso della vita    </vt:lpstr>
      <vt:lpstr>  I linguaggi (parole, immagini, numeri…) permettono di trasmettere, conservare ed elaborare informazioni tramite segni e simboli e consentono ai soggetti di rappresentare e comunicare anche contenuti riferibili ad altro da sé, sono in massima parte appresi e si evolvono nel corso della vita    </vt:lpstr>
      <vt:lpstr>La vocazione simbolica degli esseri umani è ambivalente: da un lato i linguaggi tendono a trasformarsi in lingue, dandosi regole, codici e cànoni: testimoniano così il loro carattere contrattuale.    </vt:lpstr>
      <vt:lpstr>La vocazione simbolica degli esseri umani è ambivalente: da un lato i linguaggi tendono a trasformarsi in lingue, dandosi regole, codici e cànoni: testimoniano così il loro carattere contrattuale.    </vt:lpstr>
      <vt:lpstr>La vocazione simbolica degli esseri umani è ambivalente: da un lato i linguaggi tendono a trasformarsi in lingue, dandosi regole, codici e cànoni: testimoniano così il loro carattere contrattuale.    </vt:lpstr>
      <vt:lpstr>Per Vanna Iori uno dei compiti fondamentali dell’educazione è aiutare i soggetti in formazione a conquistare una solida COMPETENZA EMOZIONALE. </vt:lpstr>
      <vt:lpstr>Per Vanna Iori uno dei compiti fondamentali dell’educazione è aiutare i soggetti in formazione a conquistare una solida COMPETENZA EMOZIONALE. </vt:lpstr>
      <vt:lpstr>Con il termine competenza emotiva Daniel Goleman intende  l'insieme di abilità pratiche (skills) necessarie per l'autoefficacia (self-efficacy) dell'individuo nelle transazioni sociali che suscitano emozioni  Goleman D. (1995) Emotional Intelligence  </vt:lpstr>
      <vt:lpstr>Con il termine competenza emotiva Daniel Goleman intende  l'insieme di abilità pratiche (skills) necessarie per l'autoefficacia (self-efficacy) dell'individuo nelle transazioni sociali che suscitano emozioni  Goleman D. (1995) Emotional Intelligence  </vt:lpstr>
      <vt:lpstr>Con il termine competenza emotiva Daniel Goleman intende  l'insieme di abilità pratiche (skills) necessarie per l'autoefficacia (self-efficacy) dell'individuo nelle transazioni sociali che suscitano emozioni  Goleman D. (1995) Emotional Intelligence  </vt:lpstr>
      <vt:lpstr>Oltre a stimolare ed educare il pensiero logico che ordina, classifica, misura e deduce occorre stimolare il pensiero analogico che associa e intuisce. I repertori simbolico metaforici delle produzioni artistiche sono, da questo punto di vista, risorse straordinarie, a patto che l’incontro con le arti non sia apprendimento ma, come raccomanda John Dewey, ESPERIENZA.  </vt:lpstr>
      <vt:lpstr>Oltre a stimolare ed educare il pensiero logico che ordina, classifica, misura e deduce occorre stimolare il pensiero analogico che associa e intuisce. I repertori simbolico metaforici delle produzioni artistiche sono, da questo punto di vista, risorse straordinarie, a patto che l’incontro con le arti non sia apprendimento ma, come raccomanda John Dewey, ESPERIENZA.  </vt:lpstr>
      <vt:lpstr>Le conoscenze e le rappresentazioni del mondo, così come la conoscenza e la rappresentazione di sé, si servono di due percorsi simbolici ed eidetici: quello razionale-concettuale e quello metaforico-figurale.</vt:lpstr>
      <vt:lpstr>Le conoscenze e le rappresentazioni del mondo, così come la conoscenza e la rappresentazione di sé, si servono di due percorsi simbolici ed eidetici: quello razionale-concettuale e quello metaforico-figurale.</vt:lpstr>
      <vt:lpstr> </vt:lpstr>
      <vt:lpstr>Oggi studiosi e ricercatori di area cognitiva sostengono addirittura la superiorità dell’universo delle immagini rispetto a quello delle parole, nella creazione di conoscenza e rappresentazioni.   </vt:lpstr>
      <vt:lpstr>Oggi studiosi e ricercatori di area cognitiva sostengono addirittura la superiorità dell’universo delle immagini rispetto a quello delle parole, nella creazione di conoscenza e rappresentazioni.   </vt:lpstr>
      <vt:lpstr>Presentazione standard di PowerPoint</vt:lpstr>
      <vt:lpstr> </vt:lpstr>
      <vt:lpstr> </vt:lpstr>
      <vt:lpstr>Presentazione standard di PowerPoint</vt:lpstr>
      <vt:lpstr> </vt:lpstr>
      <vt:lpstr> </vt:lpstr>
      <vt:lpstr>Maria Enrica Agostinelli  Editore: Salani 2002</vt:lpstr>
      <vt:lpstr>Le produzioni simbolico-metaforiche sono associazioni, similitudini, metafore, tutta l’attività di pensiero, di espressione e di comunicazione i cui i linguaggi funzionano secondo le proprietà del pensiero ANALOGICO.   </vt:lpstr>
      <vt:lpstr>La dimensione metaforica è svelata dalla molteplicità delle rappresentazioni: non esiste mai un solo modo di rappresentare.</vt:lpstr>
      <vt:lpstr> </vt:lpstr>
      <vt:lpstr>L’arte visuale è un serbatoio immenso di metafore visive</vt:lpstr>
      <vt:lpstr>Nei repertori dell’arte visuale ci sono infiniti esempi di produzione metaforica   Frida Khalo, Concetto Pozzati, Piero Manzoni, Nicoletta Crocella</vt:lpstr>
      <vt:lpstr> Quello dell’arte è un linguaggio veicolare per eccellenza.  Colonna traiana, Frank Dicksee Romeo e Giulietta  Rembrandt, Il ritorno del figliol prodigo, Lezione di anatomia del dott. Tulp,  Banksy, kissing coppers   .</vt:lpstr>
      <vt:lpstr> Quello dell’arte è un linguaggio veicolare per eccellenza.  Colonna traiana, Frank Dicksee Romeo e Giulietta  Rembrandt, Il ritorno del figliol prodigo, Lezione di anatomia del dott. Tulp,  Banksy, kissing coppers  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come repertorio: (conoscenze) Nelle varie forme in cui, nelle diverse epoche, si è realizzata, l’arte consente di rappresentare la propria appartenenza a una comunità culturale e storica attraverso la familiarità con forme simboliche capaci di indicare la direzione della complessità, della polisemia, della bellezza.</dc:title>
  <dc:creator>MARCO</dc:creator>
  <cp:lastModifiedBy>Carlo Altini</cp:lastModifiedBy>
  <cp:revision>199</cp:revision>
  <dcterms:created xsi:type="dcterms:W3CDTF">2016-09-07T14:58:16Z</dcterms:created>
  <dcterms:modified xsi:type="dcterms:W3CDTF">2018-10-09T16:53:32Z</dcterms:modified>
</cp:coreProperties>
</file>