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1.xml" ContentType="application/vnd.openxmlformats-officedocument.presentationml.tags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5143500" type="screen16x9"/>
  <p:notesSz cx="6858000" cy="9144000"/>
  <p:embeddedFontLst>
    <p:embeddedFont>
      <p:font typeface="Montserrat" panose="020B0604020202020204" charset="0"/>
      <p:regular r:id="rId43"/>
      <p:bold r:id="rId44"/>
      <p:italic r:id="rId45"/>
      <p:boldItalic r:id="rId46"/>
    </p:embeddedFont>
    <p:embeddedFont>
      <p:font typeface="Oswald" panose="020B0604020202020204" charset="0"/>
      <p:regular r:id="rId47"/>
      <p:bold r:id="rId48"/>
    </p:embeddedFont>
    <p:embeddedFont>
      <p:font typeface="Playfair Display" panose="020B0604020202020204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51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c167bdf018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c167bdf018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c167bdf018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c167bdf018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c167bdf018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c167bdf018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c167bdf018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c167bdf018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c167bdf018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c167bdf018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c167bdf018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c167bdf018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c167bdf018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c167bdf018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c167bdf018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c167bdf018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c167bdf018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c167bdf018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c167bdf018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c167bdf018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c167bdf018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c167bdf018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c167bdf018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c167bdf018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c167bdf018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c167bdf018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167bdf018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167bdf018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c167bdf018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c167bdf018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c167bdf018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c167bdf018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c167bdf018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c167bdf018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c29bb28d5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c29bb28d54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c29bb28d5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c29bb28d5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c29bb28d5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c29bb28d5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29bb28d54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29bb28d54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c167bdf018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c167bdf018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c29bb28d5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c29bb28d54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c29bb28d5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c29bb28d5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c29bb28d54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c29bb28d54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c29bb28d54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c29bb28d54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c29bb28d54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c29bb28d54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c29bb28d54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c29bb28d54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c29bb28d54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c29bb28d54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c29bb28d54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c29bb28d54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c29bb28d54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c29bb28d54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c29bb28d54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c29bb28d54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c167bdf018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c167bdf018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c167bdf018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c167bdf018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c167bdf018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c167bdf018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c167bdf018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c167bdf018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c167bdf018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c167bdf018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c167bdf018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c167bdf018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c167bdf018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c167bdf018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4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op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hyperlink" Target="http://drive.google.com/file/d/1Y6pFraVwvvSlBEEkJzfoMRbisGh-eKGD/view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4" Type="http://schemas.openxmlformats.org/officeDocument/2006/relationships/image" Target="../media/image7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L’albero dei diritti</a:t>
            </a:r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0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Costruiamo un albero sui diritti di cittadinanza.</a:t>
            </a:r>
            <a:endParaRPr/>
          </a:p>
        </p:txBody>
      </p:sp>
      <p:pic>
        <p:nvPicPr>
          <p:cNvPr id="60" name="Google Shape;60;p13" title="Safety Net di Riot.mpga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afety Net di Riot">
            <a:hlinkClick r:id="" action="ppaction://media"/>
            <a:extLst>
              <a:ext uri="{FF2B5EF4-FFF2-40B4-BE49-F238E27FC236}">
                <a16:creationId xmlns:a16="http://schemas.microsoft.com/office/drawing/2014/main" id="{7201FE46-F1B9-481F-B759-BE0DB12D6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4351">
        <p15:prstTrans prst="curtains"/>
      </p:transition>
    </mc:Choice>
    <mc:Fallback>
      <p:transition spd="slow" advClick="0" advTm="43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37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3402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4"/>
    </mc:Choice>
    <mc:Fallback>
      <p:transition spd="slow" advTm="433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75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2302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0"/>
    </mc:Choice>
    <mc:Fallback>
      <p:transition spd="slow" advTm="415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8752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47"/>
    </mc:Choice>
    <mc:Fallback>
      <p:transition spd="slow" advTm="464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2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3"/>
    </mc:Choice>
    <mc:Fallback>
      <p:transition spd="slow" advTm="449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>
            <a:spLocks noGrp="1"/>
          </p:cNvSpPr>
          <p:nvPr>
            <p:ph type="body" idx="1"/>
          </p:nvPr>
        </p:nvSpPr>
        <p:spPr>
          <a:xfrm>
            <a:off x="311700" y="762375"/>
            <a:ext cx="5998800" cy="39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Siamo arrivati qui: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Continua la 5°C!</a:t>
            </a:r>
            <a:endParaRPr/>
          </a:p>
        </p:txBody>
      </p:sp>
      <p:pic>
        <p:nvPicPr>
          <p:cNvPr id="137" name="Google Shape;13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1525" y="1004800"/>
            <a:ext cx="2528700" cy="3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0425" y="76199"/>
            <a:ext cx="2819139" cy="5011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78">
        <p:split orient="vert"/>
      </p:transition>
    </mc:Choice>
    <mc:Fallback>
      <p:transition spd="slow" advTm="5078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7300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4"/>
    </mc:Choice>
    <mc:Fallback>
      <p:transition spd="slow" advTm="3764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825" y="762000"/>
            <a:ext cx="5057776" cy="3793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5"/>
    </mc:Choice>
    <mc:Fallback>
      <p:transition spd="slow" advTm="4085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050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5525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72"/>
    </mc:Choice>
    <mc:Fallback>
      <p:transition spd="slow" advTm="427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825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30"/>
          <p:cNvSpPr txBox="1"/>
          <p:nvPr/>
        </p:nvSpPr>
        <p:spPr>
          <a:xfrm>
            <a:off x="6337700" y="3185450"/>
            <a:ext cx="996300" cy="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4"/>
    </mc:Choice>
    <mc:Fallback>
      <p:transition spd="slow" advTm="3704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0900" y="20775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9050" y="228600"/>
            <a:ext cx="36290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8"/>
    </mc:Choice>
    <mc:Fallback>
      <p:transition spd="slow" advTm="447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Iniziamo con un brainstorming- 5 B</a:t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387425" y="-1592299"/>
            <a:ext cx="4189225" cy="7447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7"/>
    </mc:Choice>
    <mc:Fallback>
      <p:transition spd="slow" advTm="442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1000" y="20775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80"/>
    </mc:Choice>
    <mc:Fallback>
      <p:transition spd="slow" advTm="458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150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6575" y="173250"/>
            <a:ext cx="36290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1"/>
    </mc:Choice>
    <mc:Fallback>
      <p:transition spd="slow" advTm="456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525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8775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6"/>
    </mc:Choice>
    <mc:Fallback>
      <p:transition spd="slow" advTm="4936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CCC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 staffetta prosegue la 5°D</a:t>
            </a:r>
            <a:endParaRPr/>
          </a:p>
        </p:txBody>
      </p:sp>
      <p:pic>
        <p:nvPicPr>
          <p:cNvPr id="192" name="Google Shape;19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2100" y="174525"/>
            <a:ext cx="5234368" cy="392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638">
        <p14:flip dir="r"/>
      </p:transition>
    </mc:Choice>
    <mc:Fallback>
      <p:transition spd="slow" advTm="5638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CCC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6252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4"/>
    </mc:Choice>
    <mc:Fallback>
      <p:transition spd="slow" advTm="5764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225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4850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5"/>
    </mc:Choice>
    <mc:Fallback>
      <p:transition spd="slow" advTm="4345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CCC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9875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9"/>
    </mc:Choice>
    <mc:Fallback>
      <p:transition spd="slow" advTm="3779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B8AF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3427" y="10815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4"/>
    </mc:Choice>
    <mc:Fallback>
      <p:transition spd="slow" advTm="3144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CCC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2302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6"/>
    </mc:Choice>
    <mc:Fallback>
      <p:transition spd="slow" advTm="4446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9999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35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4"/>
    </mc:Choice>
    <mc:Fallback>
      <p:transition spd="slow" advTm="400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794300"/>
            <a:ext cx="5998800" cy="404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/>
              <a:t>Al lavoro!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/>
              <a:t>5° B</a:t>
            </a:r>
            <a:endParaRPr sz="2000"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4000" y="162350"/>
            <a:ext cx="3614100" cy="481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0625" y="152400"/>
            <a:ext cx="3030974" cy="404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625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CCC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775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5175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6"/>
    </mc:Choice>
    <mc:Fallback>
      <p:transition spd="slow" advTm="3986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9999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9700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7"/>
    </mc:Choice>
    <mc:Fallback>
      <p:transition spd="slow" advTm="3037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7BA0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Siamo arrivati qui: ora tocca alla 5°A</a:t>
            </a:r>
            <a:endParaRPr/>
          </a:p>
        </p:txBody>
      </p:sp>
      <p:pic>
        <p:nvPicPr>
          <p:cNvPr id="245" name="Google Shape;24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1125" y="319225"/>
            <a:ext cx="6691752" cy="3764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488"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6BD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900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1225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4"/>
    </mc:Choice>
    <mc:Fallback>
      <p:transition spd="slow" advTm="3624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6BD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725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2675" y="74900"/>
            <a:ext cx="36290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3"/>
    </mc:Choice>
    <mc:Fallback>
      <p:transition spd="slow" advTm="4553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1DC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075" y="9705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0150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4"/>
    </mc:Choice>
    <mc:Fallback>
      <p:transition spd="slow" advTm="3644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6BD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75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3350" y="140050"/>
            <a:ext cx="36290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4"/>
    </mc:Choice>
    <mc:Fallback>
      <p:transition spd="slow" advTm="4234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6BD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875" y="97025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0075" y="97025"/>
            <a:ext cx="36290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4"/>
    </mc:Choice>
    <mc:Fallback>
      <p:transition spd="slow" advTm="4934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1DC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300" y="85975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0150" y="85975"/>
            <a:ext cx="36290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4"/>
    </mc:Choice>
    <mc:Fallback>
      <p:transition spd="slow" advTm="4124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6BD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8925" y="218800"/>
            <a:ext cx="36290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6"/>
    </mc:Choice>
    <mc:Fallback>
      <p:transition spd="slow" advTm="383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800" y="152400"/>
            <a:ext cx="3716625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5623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5"/>
    </mc:Choice>
    <mc:Fallback>
      <p:transition spd="slow" advTm="3955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6BD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1750" y="152400"/>
            <a:ext cx="6451603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52"/>
          <p:cNvSpPr/>
          <p:nvPr/>
        </p:nvSpPr>
        <p:spPr>
          <a:xfrm>
            <a:off x="409763" y="3370044"/>
            <a:ext cx="8191636" cy="75078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Arial"/>
              </a:rPr>
              <a:t>L'  albero dei diritti</a:t>
            </a:r>
          </a:p>
        </p:txBody>
      </p:sp>
    </p:spTree>
    <p:custDataLst>
      <p:tags r:id="rId1"/>
    </p:custDataLst>
  </p:cSld>
  <p:clrMapOvr>
    <a:masterClrMapping/>
  </p:clrMapOvr>
  <p:transition spd="slow" advTm="1002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150" y="218825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0127" y="218825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73"/>
    </mc:Choice>
    <mc:Fallback>
      <p:transition spd="slow" advTm="427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4550" y="98663"/>
            <a:ext cx="6594900" cy="494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9"/>
    </mc:Choice>
    <mc:Fallback>
      <p:transition spd="slow" advTm="409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0750" y="64350"/>
            <a:ext cx="6686402" cy="5014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6"/>
    </mc:Choice>
    <mc:Fallback>
      <p:transition spd="slow" advTm="440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0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2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7"/>
    </mc:Choice>
    <mc:Fallback>
      <p:transition spd="slow" advTm="396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4C9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12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8352" y="142625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8"/>
    </mc:Choice>
    <mc:Fallback>
      <p:transition spd="slow" advTm="4158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heme/theme1.xml><?xml version="1.0" encoding="utf-8"?>
<a:theme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1AFD1"/>
      </a:accent4>
      <a:accent5>
        <a:srgbClr val="0F9D58"/>
      </a:accent5>
      <a:accent6>
        <a:srgbClr val="9C27B0"/>
      </a:accent6>
      <a:hlink>
        <a:srgbClr val="0F9D58"/>
      </a:hlink>
      <a:folHlink>
        <a:srgbClr val="0F9D5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55</Words>
  <Application>Microsoft Office PowerPoint</Application>
  <PresentationFormat>Presentazione su schermo (16:9)</PresentationFormat>
  <Paragraphs>13</Paragraphs>
  <Slides>40</Slides>
  <Notes>40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45" baseType="lpstr">
      <vt:lpstr>Arial</vt:lpstr>
      <vt:lpstr>Montserrat</vt:lpstr>
      <vt:lpstr>Oswald</vt:lpstr>
      <vt:lpstr>Playfair Display</vt:lpstr>
      <vt:lpstr>Pop</vt:lpstr>
      <vt:lpstr>L’albero dei diritti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L’albero dei diritti</dc:title>
  <dc:creator>Sabina</dc:creator>
  <cp:lastModifiedBy>Sabina Narducci</cp:lastModifiedBy>
  <cp:revision>2</cp:revision>
  <dcterms:modified xsi:type="dcterms:W3CDTF">2021-03-14T13:44:14Z</dcterms:modified>
</cp:coreProperties>
</file>